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media/image10.jpg" ContentType="image/jpg"/>
  <Override PartName="/ppt/media/image12.jpg" ContentType="image/jpg"/>
  <Override PartName="/ppt/media/image15.jpg" ContentType="image/jpg"/>
  <Override PartName="/ppt/media/image1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1"/>
    <p:sldMasterId id="2147483722" r:id="rId2"/>
    <p:sldMasterId id="214748374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9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3" r:id="rId44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857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9475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6401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19597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7947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6831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8932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64661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7E7E7E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379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757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6022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78728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45865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75723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03938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20171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1519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64571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98321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85424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694565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500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09404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94366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2411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223835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87310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534224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5153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6667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65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537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99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775489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4112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1175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239270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698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064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16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165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955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8362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528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8340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9670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6956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2629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5473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s-EC" smtClean="0"/>
              <a:t>‹Nº›</a:t>
            </a:fld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96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1275" y="0"/>
            <a:ext cx="11855450" cy="6873875"/>
            <a:chOff x="-41275" y="0"/>
            <a:chExt cx="11855450" cy="68738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636"/>
              <a:ext cx="11814048" cy="67924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" y="0"/>
              <a:ext cx="11668109" cy="65887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82440"/>
              <a:ext cx="11328400" cy="20294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8719820" cy="457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888"/>
              <a:ext cx="11348085" cy="6337935"/>
            </a:xfrm>
            <a:custGeom>
              <a:avLst/>
              <a:gdLst/>
              <a:ahLst/>
              <a:cxnLst/>
              <a:rect l="l" t="t" r="r" b="b"/>
              <a:pathLst>
                <a:path w="11348085" h="6337935">
                  <a:moveTo>
                    <a:pt x="11026648" y="0"/>
                  </a:moveTo>
                  <a:lnTo>
                    <a:pt x="11029490" y="50764"/>
                  </a:lnTo>
                  <a:lnTo>
                    <a:pt x="11032332" y="101528"/>
                  </a:lnTo>
                  <a:lnTo>
                    <a:pt x="11035174" y="152292"/>
                  </a:lnTo>
                  <a:lnTo>
                    <a:pt x="11038016" y="203056"/>
                  </a:lnTo>
                  <a:lnTo>
                    <a:pt x="11040858" y="253820"/>
                  </a:lnTo>
                  <a:lnTo>
                    <a:pt x="11043700" y="304584"/>
                  </a:lnTo>
                  <a:lnTo>
                    <a:pt x="11046542" y="355348"/>
                  </a:lnTo>
                  <a:lnTo>
                    <a:pt x="11049384" y="406112"/>
                  </a:lnTo>
                  <a:lnTo>
                    <a:pt x="11052226" y="456876"/>
                  </a:lnTo>
                  <a:lnTo>
                    <a:pt x="11055068" y="507640"/>
                  </a:lnTo>
                  <a:lnTo>
                    <a:pt x="11057910" y="558404"/>
                  </a:lnTo>
                  <a:lnTo>
                    <a:pt x="11060751" y="609168"/>
                  </a:lnTo>
                  <a:lnTo>
                    <a:pt x="11063593" y="659932"/>
                  </a:lnTo>
                  <a:lnTo>
                    <a:pt x="11066435" y="710696"/>
                  </a:lnTo>
                  <a:lnTo>
                    <a:pt x="11069276" y="761460"/>
                  </a:lnTo>
                  <a:lnTo>
                    <a:pt x="11072118" y="812224"/>
                  </a:lnTo>
                  <a:lnTo>
                    <a:pt x="11074959" y="862988"/>
                  </a:lnTo>
                  <a:lnTo>
                    <a:pt x="11077801" y="913752"/>
                  </a:lnTo>
                  <a:lnTo>
                    <a:pt x="11080642" y="964516"/>
                  </a:lnTo>
                  <a:lnTo>
                    <a:pt x="11083484" y="1015280"/>
                  </a:lnTo>
                  <a:lnTo>
                    <a:pt x="11086325" y="1066045"/>
                  </a:lnTo>
                  <a:lnTo>
                    <a:pt x="11089166" y="1116809"/>
                  </a:lnTo>
                  <a:lnTo>
                    <a:pt x="11092007" y="1167573"/>
                  </a:lnTo>
                  <a:lnTo>
                    <a:pt x="11094849" y="1218337"/>
                  </a:lnTo>
                  <a:lnTo>
                    <a:pt x="11097690" y="1269101"/>
                  </a:lnTo>
                  <a:lnTo>
                    <a:pt x="11100531" y="1319865"/>
                  </a:lnTo>
                  <a:lnTo>
                    <a:pt x="11103372" y="1370629"/>
                  </a:lnTo>
                  <a:lnTo>
                    <a:pt x="11106213" y="1421393"/>
                  </a:lnTo>
                  <a:lnTo>
                    <a:pt x="11109054" y="1472157"/>
                  </a:lnTo>
                  <a:lnTo>
                    <a:pt x="11111895" y="1522922"/>
                  </a:lnTo>
                  <a:lnTo>
                    <a:pt x="11114736" y="1573686"/>
                  </a:lnTo>
                  <a:lnTo>
                    <a:pt x="11117577" y="1624450"/>
                  </a:lnTo>
                  <a:lnTo>
                    <a:pt x="11120418" y="1675214"/>
                  </a:lnTo>
                  <a:lnTo>
                    <a:pt x="11123259" y="1725978"/>
                  </a:lnTo>
                  <a:lnTo>
                    <a:pt x="11126100" y="1776742"/>
                  </a:lnTo>
                  <a:lnTo>
                    <a:pt x="11128941" y="1827506"/>
                  </a:lnTo>
                  <a:lnTo>
                    <a:pt x="11131782" y="1878271"/>
                  </a:lnTo>
                  <a:lnTo>
                    <a:pt x="11134623" y="1929035"/>
                  </a:lnTo>
                  <a:lnTo>
                    <a:pt x="11137463" y="1979799"/>
                  </a:lnTo>
                  <a:lnTo>
                    <a:pt x="11140304" y="2030563"/>
                  </a:lnTo>
                  <a:lnTo>
                    <a:pt x="11143145" y="2081327"/>
                  </a:lnTo>
                  <a:lnTo>
                    <a:pt x="11145986" y="2132092"/>
                  </a:lnTo>
                  <a:lnTo>
                    <a:pt x="11148826" y="2182856"/>
                  </a:lnTo>
                  <a:lnTo>
                    <a:pt x="11151667" y="2233620"/>
                  </a:lnTo>
                  <a:lnTo>
                    <a:pt x="11154508" y="2284384"/>
                  </a:lnTo>
                  <a:lnTo>
                    <a:pt x="11157349" y="2335149"/>
                  </a:lnTo>
                  <a:lnTo>
                    <a:pt x="11160189" y="2385913"/>
                  </a:lnTo>
                  <a:lnTo>
                    <a:pt x="11163030" y="2436677"/>
                  </a:lnTo>
                  <a:lnTo>
                    <a:pt x="11165871" y="2487441"/>
                  </a:lnTo>
                  <a:lnTo>
                    <a:pt x="11168711" y="2538206"/>
                  </a:lnTo>
                  <a:lnTo>
                    <a:pt x="11171552" y="2588970"/>
                  </a:lnTo>
                  <a:lnTo>
                    <a:pt x="11174393" y="2639734"/>
                  </a:lnTo>
                  <a:lnTo>
                    <a:pt x="11177233" y="2690499"/>
                  </a:lnTo>
                  <a:lnTo>
                    <a:pt x="11180074" y="2741263"/>
                  </a:lnTo>
                  <a:lnTo>
                    <a:pt x="11182915" y="2792027"/>
                  </a:lnTo>
                  <a:lnTo>
                    <a:pt x="11185755" y="2842792"/>
                  </a:lnTo>
                  <a:lnTo>
                    <a:pt x="11188596" y="2893556"/>
                  </a:lnTo>
                  <a:lnTo>
                    <a:pt x="11191436" y="2944320"/>
                  </a:lnTo>
                  <a:lnTo>
                    <a:pt x="11194277" y="2995085"/>
                  </a:lnTo>
                  <a:lnTo>
                    <a:pt x="11197118" y="3045849"/>
                  </a:lnTo>
                  <a:lnTo>
                    <a:pt x="11199958" y="3096614"/>
                  </a:lnTo>
                  <a:lnTo>
                    <a:pt x="11202799" y="3147378"/>
                  </a:lnTo>
                  <a:lnTo>
                    <a:pt x="11205640" y="3198143"/>
                  </a:lnTo>
                  <a:lnTo>
                    <a:pt x="11208480" y="3248907"/>
                  </a:lnTo>
                  <a:lnTo>
                    <a:pt x="11211321" y="3299671"/>
                  </a:lnTo>
                  <a:lnTo>
                    <a:pt x="11214162" y="3350436"/>
                  </a:lnTo>
                  <a:lnTo>
                    <a:pt x="11217002" y="3401200"/>
                  </a:lnTo>
                  <a:lnTo>
                    <a:pt x="11219843" y="3451965"/>
                  </a:lnTo>
                  <a:lnTo>
                    <a:pt x="11222684" y="3502730"/>
                  </a:lnTo>
                  <a:lnTo>
                    <a:pt x="11225525" y="3553494"/>
                  </a:lnTo>
                  <a:lnTo>
                    <a:pt x="11228365" y="3604259"/>
                  </a:lnTo>
                  <a:lnTo>
                    <a:pt x="11231206" y="3655023"/>
                  </a:lnTo>
                  <a:lnTo>
                    <a:pt x="11234047" y="3705788"/>
                  </a:lnTo>
                  <a:lnTo>
                    <a:pt x="11236888" y="3756552"/>
                  </a:lnTo>
                  <a:lnTo>
                    <a:pt x="11239728" y="3807317"/>
                  </a:lnTo>
                  <a:lnTo>
                    <a:pt x="11242569" y="3858082"/>
                  </a:lnTo>
                  <a:lnTo>
                    <a:pt x="11245410" y="3908846"/>
                  </a:lnTo>
                  <a:lnTo>
                    <a:pt x="11248251" y="3959611"/>
                  </a:lnTo>
                  <a:lnTo>
                    <a:pt x="11251092" y="4010376"/>
                  </a:lnTo>
                  <a:lnTo>
                    <a:pt x="11253933" y="4061140"/>
                  </a:lnTo>
                  <a:lnTo>
                    <a:pt x="11256774" y="4111905"/>
                  </a:lnTo>
                  <a:lnTo>
                    <a:pt x="11259615" y="4162670"/>
                  </a:lnTo>
                  <a:lnTo>
                    <a:pt x="11262456" y="4213435"/>
                  </a:lnTo>
                  <a:lnTo>
                    <a:pt x="11265297" y="4264199"/>
                  </a:lnTo>
                  <a:lnTo>
                    <a:pt x="11268138" y="4314964"/>
                  </a:lnTo>
                  <a:lnTo>
                    <a:pt x="11270979" y="4365729"/>
                  </a:lnTo>
                  <a:lnTo>
                    <a:pt x="11273820" y="4416494"/>
                  </a:lnTo>
                  <a:lnTo>
                    <a:pt x="11276661" y="4467259"/>
                  </a:lnTo>
                  <a:lnTo>
                    <a:pt x="11279502" y="4518023"/>
                  </a:lnTo>
                  <a:lnTo>
                    <a:pt x="11282344" y="4568788"/>
                  </a:lnTo>
                  <a:lnTo>
                    <a:pt x="11285185" y="4619553"/>
                  </a:lnTo>
                  <a:lnTo>
                    <a:pt x="11288026" y="4670318"/>
                  </a:lnTo>
                  <a:lnTo>
                    <a:pt x="11290867" y="4721083"/>
                  </a:lnTo>
                  <a:lnTo>
                    <a:pt x="11293709" y="4771848"/>
                  </a:lnTo>
                  <a:lnTo>
                    <a:pt x="11296550" y="4822613"/>
                  </a:lnTo>
                  <a:lnTo>
                    <a:pt x="11299392" y="4873378"/>
                  </a:lnTo>
                  <a:lnTo>
                    <a:pt x="11302233" y="4924143"/>
                  </a:lnTo>
                  <a:lnTo>
                    <a:pt x="11305075" y="4974908"/>
                  </a:lnTo>
                  <a:lnTo>
                    <a:pt x="11307916" y="5025673"/>
                  </a:lnTo>
                  <a:lnTo>
                    <a:pt x="11310758" y="5076438"/>
                  </a:lnTo>
                  <a:lnTo>
                    <a:pt x="11313600" y="5127203"/>
                  </a:lnTo>
                  <a:lnTo>
                    <a:pt x="11316441" y="5177968"/>
                  </a:lnTo>
                  <a:lnTo>
                    <a:pt x="11319283" y="5228734"/>
                  </a:lnTo>
                  <a:lnTo>
                    <a:pt x="11322125" y="5279499"/>
                  </a:lnTo>
                  <a:lnTo>
                    <a:pt x="11324967" y="5330264"/>
                  </a:lnTo>
                  <a:lnTo>
                    <a:pt x="11327809" y="5381029"/>
                  </a:lnTo>
                  <a:lnTo>
                    <a:pt x="11330651" y="5431794"/>
                  </a:lnTo>
                  <a:lnTo>
                    <a:pt x="11333493" y="5482560"/>
                  </a:lnTo>
                  <a:lnTo>
                    <a:pt x="11336335" y="5533325"/>
                  </a:lnTo>
                  <a:lnTo>
                    <a:pt x="11339177" y="5584090"/>
                  </a:lnTo>
                  <a:lnTo>
                    <a:pt x="11342019" y="5634856"/>
                  </a:lnTo>
                  <a:lnTo>
                    <a:pt x="11344861" y="5685621"/>
                  </a:lnTo>
                  <a:lnTo>
                    <a:pt x="11347704" y="5736386"/>
                  </a:lnTo>
                  <a:lnTo>
                    <a:pt x="0" y="6337559"/>
                  </a:lnTo>
                </a:path>
              </a:pathLst>
            </a:custGeom>
            <a:ln w="825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18559" y="5111749"/>
              <a:ext cx="514984" cy="523240"/>
            </a:xfrm>
            <a:custGeom>
              <a:avLst/>
              <a:gdLst/>
              <a:ahLst/>
              <a:cxnLst/>
              <a:rect l="l" t="t" r="r" b="b"/>
              <a:pathLst>
                <a:path w="514985" h="523239">
                  <a:moveTo>
                    <a:pt x="247014" y="0"/>
                  </a:moveTo>
                  <a:lnTo>
                    <a:pt x="170561" y="165988"/>
                  </a:lnTo>
                  <a:lnTo>
                    <a:pt x="0" y="210058"/>
                  </a:lnTo>
                  <a:lnTo>
                    <a:pt x="127000" y="338581"/>
                  </a:lnTo>
                  <a:lnTo>
                    <a:pt x="114935" y="522973"/>
                  </a:lnTo>
                  <a:lnTo>
                    <a:pt x="269875" y="436372"/>
                  </a:lnTo>
                  <a:lnTo>
                    <a:pt x="433069" y="506298"/>
                  </a:lnTo>
                  <a:lnTo>
                    <a:pt x="401827" y="324231"/>
                  </a:lnTo>
                  <a:lnTo>
                    <a:pt x="514730" y="183006"/>
                  </a:lnTo>
                  <a:lnTo>
                    <a:pt x="340360" y="157099"/>
                  </a:lnTo>
                  <a:lnTo>
                    <a:pt x="247014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18198" y="1974264"/>
            <a:ext cx="8911687" cy="223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100"/>
              </a:spcBef>
            </a:pPr>
            <a:r>
              <a:rPr dirty="0"/>
              <a:t>PROYECTOS</a:t>
            </a:r>
            <a:r>
              <a:rPr spc="-45" dirty="0"/>
              <a:t> </a:t>
            </a:r>
            <a:r>
              <a:rPr dirty="0"/>
              <a:t>DE</a:t>
            </a:r>
            <a:r>
              <a:rPr spc="-20" dirty="0"/>
              <a:t> </a:t>
            </a:r>
            <a:r>
              <a:rPr spc="-5" dirty="0"/>
              <a:t>INVERSIÓN</a:t>
            </a:r>
          </a:p>
          <a:p>
            <a:pPr marL="374015">
              <a:lnSpc>
                <a:spcPct val="100000"/>
              </a:lnSpc>
              <a:spcBef>
                <a:spcPts val="30"/>
              </a:spcBef>
            </a:pPr>
            <a:endParaRPr sz="9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69011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2.3.</a:t>
            </a:r>
            <a:r>
              <a:rPr sz="3200" b="1" i="1" spc="-2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COSTOS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PRODUCCIÓN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522" y="1313179"/>
            <a:ext cx="10671810" cy="404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2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400" b="1" u="heavy" spc="-1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ist</a:t>
            </a:r>
            <a:r>
              <a:rPr sz="2400" b="1" u="heavy" spc="-2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400" b="1" u="heavy" spc="-3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2400" b="1" u="heavy" spc="-2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400" b="1" u="heavy" spc="-2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400" b="1" u="heavy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400" b="1" u="heavy" spc="-2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400" b="1" u="heavy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</a:t>
            </a:r>
            <a:r>
              <a:rPr sz="2400" b="1" u="heavy" spc="-2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400" b="1" u="heavy" spc="-2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400" b="1" u="heavy" spc="-2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400" b="1" u="heavy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2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ab</a:t>
            </a:r>
            <a:r>
              <a:rPr sz="2400" b="1" u="heavy" spc="-2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400" b="1" u="heavy" spc="-2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400" b="1" u="heavy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2400" b="1" u="heavy" spc="-2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bente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245" dirty="0">
                <a:latin typeface="Arial"/>
                <a:cs typeface="Arial"/>
              </a:rPr>
              <a:t>Costeo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270" dirty="0">
                <a:latin typeface="Arial"/>
                <a:cs typeface="Arial"/>
              </a:rPr>
              <a:t>po</a:t>
            </a:r>
            <a:r>
              <a:rPr sz="2400" b="1" spc="-170" dirty="0">
                <a:latin typeface="Arial"/>
                <a:cs typeface="Arial"/>
              </a:rPr>
              <a:t>r</a:t>
            </a:r>
            <a:r>
              <a:rPr sz="2400" b="1" spc="-114" dirty="0">
                <a:latin typeface="Arial"/>
                <a:cs typeface="Arial"/>
              </a:rPr>
              <a:t> </a:t>
            </a:r>
            <a:r>
              <a:rPr sz="2400" b="1" spc="-265" dirty="0">
                <a:latin typeface="Arial"/>
                <a:cs typeface="Arial"/>
              </a:rPr>
              <a:t>o</a:t>
            </a:r>
            <a:r>
              <a:rPr sz="2400" b="1" spc="-180" dirty="0">
                <a:latin typeface="Arial"/>
                <a:cs typeface="Arial"/>
              </a:rPr>
              <a:t>r</a:t>
            </a:r>
            <a:r>
              <a:rPr sz="2400" b="1" spc="-254" dirty="0">
                <a:latin typeface="Arial"/>
                <a:cs typeface="Arial"/>
              </a:rPr>
              <a:t>den</a:t>
            </a:r>
            <a:r>
              <a:rPr sz="2400" b="1" spc="-114" dirty="0">
                <a:latin typeface="Arial"/>
                <a:cs typeface="Arial"/>
              </a:rPr>
              <a:t> </a:t>
            </a:r>
            <a:r>
              <a:rPr sz="2400" b="1" spc="-270" dirty="0">
                <a:latin typeface="Arial"/>
                <a:cs typeface="Arial"/>
              </a:rPr>
              <a:t>d</a:t>
            </a:r>
            <a:r>
              <a:rPr sz="2400" b="1" spc="-240" dirty="0">
                <a:latin typeface="Arial"/>
                <a:cs typeface="Arial"/>
              </a:rPr>
              <a:t>e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spc="-204" dirty="0">
                <a:latin typeface="Arial"/>
                <a:cs typeface="Arial"/>
              </a:rPr>
              <a:t>trabajo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90" dirty="0">
                <a:latin typeface="Arial MT"/>
                <a:cs typeface="Arial MT"/>
              </a:rPr>
              <a:t>El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cálculo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del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costo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se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asigna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170" dirty="0">
                <a:latin typeface="Arial MT"/>
                <a:cs typeface="Arial MT"/>
              </a:rPr>
              <a:t>al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producto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por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lotes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(un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conjunto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no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repetido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varias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unidades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45" dirty="0">
                <a:latin typeface="Arial MT"/>
                <a:cs typeface="Arial MT"/>
              </a:rPr>
              <a:t>p</a:t>
            </a:r>
            <a:r>
              <a:rPr sz="2400" spc="-140" dirty="0">
                <a:latin typeface="Arial MT"/>
                <a:cs typeface="Arial MT"/>
              </a:rPr>
              <a:t>r</a:t>
            </a:r>
            <a:r>
              <a:rPr sz="2400" spc="-245" dirty="0">
                <a:latin typeface="Arial MT"/>
                <a:cs typeface="Arial MT"/>
              </a:rPr>
              <a:t>o</a:t>
            </a:r>
            <a:r>
              <a:rPr sz="2400" spc="-235" dirty="0">
                <a:latin typeface="Arial MT"/>
                <a:cs typeface="Arial MT"/>
              </a:rPr>
              <a:t>d</a:t>
            </a:r>
            <a:r>
              <a:rPr sz="2400" spc="-215" dirty="0">
                <a:latin typeface="Arial MT"/>
                <a:cs typeface="Arial MT"/>
              </a:rPr>
              <a:t>ucción</a:t>
            </a:r>
            <a:r>
              <a:rPr sz="2400" spc="-130" dirty="0">
                <a:latin typeface="Arial MT"/>
                <a:cs typeface="Arial MT"/>
              </a:rPr>
              <a:t>)</a:t>
            </a:r>
            <a:r>
              <a:rPr sz="2400" spc="-120" dirty="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b="1" spc="-245" dirty="0">
                <a:latin typeface="Arial"/>
                <a:cs typeface="Arial"/>
              </a:rPr>
              <a:t>Costeo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270" dirty="0">
                <a:latin typeface="Arial"/>
                <a:cs typeface="Arial"/>
              </a:rPr>
              <a:t>d</a:t>
            </a:r>
            <a:r>
              <a:rPr sz="2400" b="1" spc="-240" dirty="0">
                <a:latin typeface="Arial"/>
                <a:cs typeface="Arial"/>
              </a:rPr>
              <a:t>e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65" dirty="0">
                <a:latin typeface="Arial"/>
                <a:cs typeface="Arial"/>
              </a:rPr>
              <a:t>p</a:t>
            </a:r>
            <a:r>
              <a:rPr sz="2400" b="1" spc="-180" dirty="0">
                <a:latin typeface="Arial"/>
                <a:cs typeface="Arial"/>
              </a:rPr>
              <a:t>r</a:t>
            </a:r>
            <a:r>
              <a:rPr sz="2400" b="1" spc="-250" dirty="0">
                <a:latin typeface="Arial"/>
                <a:cs typeface="Arial"/>
              </a:rPr>
              <a:t>oce</a:t>
            </a:r>
            <a:r>
              <a:rPr sz="2400" b="1" spc="-235" dirty="0">
                <a:latin typeface="Arial"/>
                <a:cs typeface="Arial"/>
              </a:rPr>
              <a:t>s</a:t>
            </a:r>
            <a:r>
              <a:rPr sz="2400" b="1" spc="-254" dirty="0">
                <a:latin typeface="Arial"/>
                <a:cs typeface="Arial"/>
              </a:rPr>
              <a:t>os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90" dirty="0">
                <a:latin typeface="Arial MT"/>
                <a:cs typeface="Arial MT"/>
              </a:rPr>
              <a:t>El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cálculo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del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costo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se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asigna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70" dirty="0">
                <a:latin typeface="Arial MT"/>
                <a:cs typeface="Arial MT"/>
              </a:rPr>
              <a:t>al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producto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forma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sistemática,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ya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que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no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existen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75" dirty="0">
                <a:latin typeface="Arial MT"/>
                <a:cs typeface="Arial MT"/>
              </a:rPr>
              <a:t>lotes.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b="1" spc="-275" dirty="0">
                <a:latin typeface="Arial"/>
                <a:cs typeface="Arial"/>
              </a:rPr>
              <a:t>Cos</a:t>
            </a:r>
            <a:r>
              <a:rPr sz="2400" b="1" spc="-140" dirty="0">
                <a:latin typeface="Arial"/>
                <a:cs typeface="Arial"/>
              </a:rPr>
              <a:t>t</a:t>
            </a:r>
            <a:r>
              <a:rPr sz="2400" b="1" spc="-250" dirty="0">
                <a:latin typeface="Arial"/>
                <a:cs typeface="Arial"/>
              </a:rPr>
              <a:t>e</a:t>
            </a:r>
            <a:r>
              <a:rPr sz="2400" b="1" spc="-265" dirty="0">
                <a:latin typeface="Arial"/>
                <a:cs typeface="Arial"/>
              </a:rPr>
              <a:t>o</a:t>
            </a:r>
            <a:r>
              <a:rPr sz="2400" b="1" spc="-125" dirty="0">
                <a:latin typeface="Arial"/>
                <a:cs typeface="Arial"/>
              </a:rPr>
              <a:t> </a:t>
            </a:r>
            <a:r>
              <a:rPr sz="2400" b="1" spc="-254" dirty="0">
                <a:latin typeface="Arial"/>
                <a:cs typeface="Arial"/>
              </a:rPr>
              <a:t>ba</a:t>
            </a:r>
            <a:r>
              <a:rPr sz="2400" b="1" spc="-240" dirty="0">
                <a:latin typeface="Arial"/>
                <a:cs typeface="Arial"/>
              </a:rPr>
              <a:t>s</a:t>
            </a:r>
            <a:r>
              <a:rPr sz="2400" b="1" spc="-260" dirty="0">
                <a:latin typeface="Arial"/>
                <a:cs typeface="Arial"/>
              </a:rPr>
              <a:t>ad</a:t>
            </a:r>
            <a:r>
              <a:rPr sz="2400" b="1" spc="-265" dirty="0">
                <a:latin typeface="Arial"/>
                <a:cs typeface="Arial"/>
              </a:rPr>
              <a:t>o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240" dirty="0">
                <a:latin typeface="Arial"/>
                <a:cs typeface="Arial"/>
              </a:rPr>
              <a:t>e</a:t>
            </a:r>
            <a:r>
              <a:rPr sz="2400" b="1" spc="-265" dirty="0">
                <a:latin typeface="Arial"/>
                <a:cs typeface="Arial"/>
              </a:rPr>
              <a:t>n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250" dirty="0">
                <a:latin typeface="Arial"/>
                <a:cs typeface="Arial"/>
              </a:rPr>
              <a:t>a</a:t>
            </a:r>
            <a:r>
              <a:rPr sz="2400" b="1" spc="-240" dirty="0">
                <a:latin typeface="Arial"/>
                <a:cs typeface="Arial"/>
              </a:rPr>
              <a:t>c</a:t>
            </a:r>
            <a:r>
              <a:rPr sz="2400" b="1" spc="-210" dirty="0">
                <a:latin typeface="Arial"/>
                <a:cs typeface="Arial"/>
              </a:rPr>
              <a:t>tividades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250" dirty="0">
                <a:latin typeface="Arial"/>
                <a:cs typeface="Arial"/>
              </a:rPr>
              <a:t>(ABC)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190" dirty="0">
                <a:latin typeface="Arial MT"/>
                <a:cs typeface="Arial MT"/>
              </a:rPr>
              <a:t>El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cálculo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del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costo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asignado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70" dirty="0">
                <a:latin typeface="Arial MT"/>
                <a:cs typeface="Arial MT"/>
              </a:rPr>
              <a:t>al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producto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65" dirty="0">
                <a:latin typeface="Arial MT"/>
                <a:cs typeface="Arial MT"/>
              </a:rPr>
              <a:t>final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se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45" dirty="0">
                <a:latin typeface="Arial MT"/>
                <a:cs typeface="Arial MT"/>
              </a:rPr>
              <a:t>toma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todas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las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partidas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costos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y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gastos.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69011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2.3.</a:t>
            </a:r>
            <a:r>
              <a:rPr sz="3200" b="1" i="1" spc="-2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COSTOS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PRODUCCIÓN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522" y="1313179"/>
            <a:ext cx="10676890" cy="3379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</a:t>
            </a:r>
            <a:r>
              <a:rPr sz="2000" b="1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000" b="1" u="heavy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tad</a:t>
            </a:r>
            <a:r>
              <a:rPr sz="2000" b="1" u="heavy" spc="-2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b="1" u="heavy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000" b="1" u="heavy" spc="-20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b="1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000" b="1" u="heavy" spc="-2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</a:t>
            </a:r>
            <a:r>
              <a:rPr sz="2000" b="1" u="heavy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000" b="1" u="heavy" spc="-2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b="1" u="heavy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000" b="1" u="heavy" spc="-20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b="1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prod</a:t>
            </a:r>
            <a:r>
              <a:rPr sz="2000" b="1" u="heavy" spc="-22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000" b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cc</a:t>
            </a:r>
            <a:r>
              <a:rPr sz="2000" b="1" u="heavy" spc="-1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ión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260" dirty="0">
                <a:latin typeface="Arial"/>
                <a:cs typeface="Arial"/>
              </a:rPr>
              <a:t>C</a:t>
            </a:r>
            <a:r>
              <a:rPr sz="2000" b="1" spc="-229" dirty="0">
                <a:latin typeface="Arial"/>
                <a:cs typeface="Arial"/>
              </a:rPr>
              <a:t>o</a:t>
            </a:r>
            <a:r>
              <a:rPr sz="2000" b="1" spc="-200" dirty="0">
                <a:latin typeface="Arial"/>
                <a:cs typeface="Arial"/>
              </a:rPr>
              <a:t>s</a:t>
            </a:r>
            <a:r>
              <a:rPr sz="2000" b="1" spc="-130" dirty="0">
                <a:latin typeface="Arial"/>
                <a:cs typeface="Arial"/>
              </a:rPr>
              <a:t>t</a:t>
            </a:r>
            <a:r>
              <a:rPr sz="2000" b="1" spc="-220" dirty="0">
                <a:latin typeface="Arial"/>
                <a:cs typeface="Arial"/>
              </a:rPr>
              <a:t>o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d</a:t>
            </a:r>
            <a:r>
              <a:rPr sz="2000" b="1" spc="-200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320" dirty="0">
                <a:latin typeface="Arial"/>
                <a:cs typeface="Arial"/>
              </a:rPr>
              <a:t>m</a:t>
            </a:r>
            <a:r>
              <a:rPr sz="2000" b="1" spc="-195" dirty="0">
                <a:latin typeface="Arial"/>
                <a:cs typeface="Arial"/>
              </a:rPr>
              <a:t>a</a:t>
            </a:r>
            <a:r>
              <a:rPr sz="2000" b="1" spc="-130" dirty="0">
                <a:latin typeface="Arial"/>
                <a:cs typeface="Arial"/>
              </a:rPr>
              <a:t>t</a:t>
            </a:r>
            <a:r>
              <a:rPr sz="2000" b="1" spc="-160" dirty="0">
                <a:latin typeface="Arial"/>
                <a:cs typeface="Arial"/>
              </a:rPr>
              <a:t>eria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spc="-195" dirty="0">
                <a:latin typeface="Arial"/>
                <a:cs typeface="Arial"/>
              </a:rPr>
              <a:t>prima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spc="-235" dirty="0">
                <a:latin typeface="Arial MT"/>
                <a:cs typeface="Arial MT"/>
              </a:rPr>
              <a:t>No</a:t>
            </a:r>
            <a:r>
              <a:rPr sz="2000" spc="8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 </a:t>
            </a:r>
            <a:r>
              <a:rPr sz="2000" spc="-210" dirty="0">
                <a:latin typeface="Arial MT"/>
                <a:cs typeface="Arial MT"/>
              </a:rPr>
              <a:t>debe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 </a:t>
            </a:r>
            <a:r>
              <a:rPr sz="2000" spc="-185" dirty="0">
                <a:latin typeface="Arial MT"/>
                <a:cs typeface="Arial MT"/>
              </a:rPr>
              <a:t>tomar </a:t>
            </a:r>
            <a:r>
              <a:rPr sz="2000" spc="-200" dirty="0">
                <a:latin typeface="Arial MT"/>
                <a:cs typeface="Arial MT"/>
              </a:rPr>
              <a:t>en </a:t>
            </a:r>
            <a:r>
              <a:rPr sz="2000" spc="-185" dirty="0">
                <a:latin typeface="Arial MT"/>
                <a:cs typeface="Arial MT"/>
              </a:rPr>
              <a:t>cuenta </a:t>
            </a:r>
            <a:r>
              <a:rPr sz="2000" spc="-175" dirty="0">
                <a:latin typeface="Arial MT"/>
                <a:cs typeface="Arial MT"/>
              </a:rPr>
              <a:t>solo </a:t>
            </a:r>
            <a:r>
              <a:rPr sz="2000" spc="-155" dirty="0">
                <a:latin typeface="Arial MT"/>
                <a:cs typeface="Arial MT"/>
              </a:rPr>
              <a:t>la </a:t>
            </a:r>
            <a:r>
              <a:rPr sz="2000" spc="-175" dirty="0">
                <a:latin typeface="Arial MT"/>
                <a:cs typeface="Arial MT"/>
              </a:rPr>
              <a:t>cantidad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80" dirty="0">
                <a:latin typeface="Arial MT"/>
                <a:cs typeface="Arial MT"/>
              </a:rPr>
              <a:t>producto </a:t>
            </a:r>
            <a:r>
              <a:rPr sz="2000" spc="-140" dirty="0">
                <a:latin typeface="Arial MT"/>
                <a:cs typeface="Arial MT"/>
              </a:rPr>
              <a:t>final </a:t>
            </a:r>
            <a:r>
              <a:rPr sz="2000" spc="-200" dirty="0">
                <a:latin typeface="Arial MT"/>
                <a:cs typeface="Arial MT"/>
              </a:rPr>
              <a:t>que </a:t>
            </a:r>
            <a:r>
              <a:rPr sz="2000" spc="-195" dirty="0">
                <a:latin typeface="Arial MT"/>
                <a:cs typeface="Arial MT"/>
              </a:rPr>
              <a:t>se </a:t>
            </a:r>
            <a:r>
              <a:rPr sz="2000" spc="-200" dirty="0">
                <a:latin typeface="Arial MT"/>
                <a:cs typeface="Arial MT"/>
              </a:rPr>
              <a:t>desea </a:t>
            </a:r>
            <a:r>
              <a:rPr sz="2000" spc="-180" dirty="0">
                <a:latin typeface="Arial MT"/>
                <a:cs typeface="Arial MT"/>
              </a:rPr>
              <a:t>obtener, </a:t>
            </a:r>
            <a:r>
              <a:rPr sz="2000" spc="-175" dirty="0">
                <a:latin typeface="Arial MT"/>
                <a:cs typeface="Arial MT"/>
              </a:rPr>
              <a:t>sino </a:t>
            </a:r>
            <a:r>
              <a:rPr sz="2000" spc="-190" dirty="0">
                <a:latin typeface="Arial MT"/>
                <a:cs typeface="Arial MT"/>
              </a:rPr>
              <a:t>también </a:t>
            </a:r>
            <a:r>
              <a:rPr sz="2000" spc="-155" dirty="0">
                <a:latin typeface="Arial MT"/>
                <a:cs typeface="Arial MT"/>
              </a:rPr>
              <a:t>la </a:t>
            </a:r>
            <a:r>
              <a:rPr sz="2000" spc="-235" dirty="0">
                <a:latin typeface="Arial MT"/>
                <a:cs typeface="Arial MT"/>
              </a:rPr>
              <a:t>merma </a:t>
            </a:r>
            <a:r>
              <a:rPr sz="2000" spc="-229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propia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cada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proceso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productivo.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spc="-190" dirty="0">
                <a:latin typeface="Arial MT"/>
                <a:cs typeface="Arial MT"/>
              </a:rPr>
              <a:t>Por </a:t>
            </a:r>
            <a:r>
              <a:rPr sz="2000" spc="-175" dirty="0">
                <a:latin typeface="Arial MT"/>
                <a:cs typeface="Arial MT"/>
              </a:rPr>
              <a:t>ejemplo: </a:t>
            </a:r>
            <a:r>
              <a:rPr sz="2000" spc="-160" dirty="0">
                <a:latin typeface="Arial MT"/>
                <a:cs typeface="Arial MT"/>
              </a:rPr>
              <a:t>Si </a:t>
            </a:r>
            <a:r>
              <a:rPr sz="2000" spc="-190" dirty="0">
                <a:latin typeface="Arial MT"/>
                <a:cs typeface="Arial MT"/>
              </a:rPr>
              <a:t>se </a:t>
            </a:r>
            <a:r>
              <a:rPr sz="2000" spc="-195" dirty="0">
                <a:latin typeface="Arial MT"/>
                <a:cs typeface="Arial MT"/>
              </a:rPr>
              <a:t>producen</a:t>
            </a:r>
            <a:r>
              <a:rPr sz="2000" spc="16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50000 </a:t>
            </a:r>
            <a:r>
              <a:rPr sz="2000" spc="-140" dirty="0">
                <a:latin typeface="Arial MT"/>
                <a:cs typeface="Arial MT"/>
              </a:rPr>
              <a:t>tornillos </a:t>
            </a:r>
            <a:r>
              <a:rPr sz="2000" spc="-180" dirty="0">
                <a:latin typeface="Arial MT"/>
                <a:cs typeface="Arial MT"/>
              </a:rPr>
              <a:t>y </a:t>
            </a:r>
            <a:r>
              <a:rPr sz="2000" spc="-200" dirty="0">
                <a:latin typeface="Arial MT"/>
                <a:cs typeface="Arial MT"/>
              </a:rPr>
              <a:t>cada </a:t>
            </a:r>
            <a:r>
              <a:rPr sz="2000" spc="-215" dirty="0">
                <a:latin typeface="Arial MT"/>
                <a:cs typeface="Arial MT"/>
              </a:rPr>
              <a:t>uno</a:t>
            </a:r>
            <a:r>
              <a:rPr sz="2000" spc="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pesa </a:t>
            </a:r>
            <a:r>
              <a:rPr sz="2000" spc="-175" dirty="0">
                <a:latin typeface="Arial MT"/>
                <a:cs typeface="Arial MT"/>
              </a:rPr>
              <a:t>6,5 </a:t>
            </a:r>
            <a:r>
              <a:rPr sz="2000" spc="-160" dirty="0">
                <a:latin typeface="Arial MT"/>
                <a:cs typeface="Arial MT"/>
              </a:rPr>
              <a:t>gr </a:t>
            </a:r>
            <a:r>
              <a:rPr sz="2000" spc="-210" dirty="0">
                <a:latin typeface="Arial MT"/>
                <a:cs typeface="Arial MT"/>
              </a:rPr>
              <a:t>=325 </a:t>
            </a:r>
            <a:r>
              <a:rPr sz="2000" spc="-195" dirty="0">
                <a:latin typeface="Arial MT"/>
                <a:cs typeface="Arial MT"/>
              </a:rPr>
              <a:t>kg </a:t>
            </a:r>
            <a:r>
              <a:rPr sz="2000" spc="-210" dirty="0">
                <a:latin typeface="Arial MT"/>
                <a:cs typeface="Arial MT"/>
              </a:rPr>
              <a:t>de </a:t>
            </a:r>
            <a:r>
              <a:rPr sz="2000" spc="-185" dirty="0">
                <a:latin typeface="Arial MT"/>
                <a:cs typeface="Arial MT"/>
              </a:rPr>
              <a:t>acero </a:t>
            </a:r>
            <a:r>
              <a:rPr sz="2000" spc="-180" dirty="0">
                <a:latin typeface="Arial MT"/>
                <a:cs typeface="Arial MT"/>
              </a:rPr>
              <a:t>necesario para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85" dirty="0">
                <a:latin typeface="Arial MT"/>
                <a:cs typeface="Arial MT"/>
              </a:rPr>
              <a:t>producción 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200" dirty="0">
                <a:latin typeface="Arial MT"/>
                <a:cs typeface="Arial MT"/>
              </a:rPr>
              <a:t>mismos,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aquí </a:t>
            </a:r>
            <a:r>
              <a:rPr sz="2000" spc="-204" dirty="0">
                <a:latin typeface="Arial MT"/>
                <a:cs typeface="Arial MT"/>
              </a:rPr>
              <a:t>tenemos</a:t>
            </a:r>
            <a:r>
              <a:rPr sz="2000" spc="-200" dirty="0">
                <a:latin typeface="Arial MT"/>
                <a:cs typeface="Arial MT"/>
              </a:rPr>
              <a:t> que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considerar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-200" dirty="0">
                <a:latin typeface="Arial MT"/>
                <a:cs typeface="Arial MT"/>
              </a:rPr>
              <a:t> hay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ciertas </a:t>
            </a:r>
            <a:r>
              <a:rPr sz="2000" spc="-175" dirty="0">
                <a:latin typeface="Arial MT"/>
                <a:cs typeface="Arial MT"/>
              </a:rPr>
              <a:t>piezas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saldrán </a:t>
            </a:r>
            <a:r>
              <a:rPr sz="2000" spc="-180" dirty="0">
                <a:latin typeface="Arial MT"/>
                <a:cs typeface="Arial MT"/>
              </a:rPr>
              <a:t>defectuosas y para </a:t>
            </a:r>
            <a:r>
              <a:rPr sz="2000" spc="-155" dirty="0">
                <a:latin typeface="Arial MT"/>
                <a:cs typeface="Arial MT"/>
              </a:rPr>
              <a:t>realizar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cálculo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correcto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hay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revisar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estudio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técnico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agregar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merma</a:t>
            </a:r>
            <a:r>
              <a:rPr sz="2000" spc="-22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para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cada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proceso,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este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ejercicio 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colocaremos </a:t>
            </a:r>
            <a:r>
              <a:rPr sz="2000" spc="-204" dirty="0">
                <a:latin typeface="Arial MT"/>
                <a:cs typeface="Arial MT"/>
              </a:rPr>
              <a:t>una </a:t>
            </a:r>
            <a:r>
              <a:rPr sz="2000" spc="-229" dirty="0">
                <a:latin typeface="Arial MT"/>
                <a:cs typeface="Arial MT"/>
              </a:rPr>
              <a:t>merma </a:t>
            </a:r>
            <a:r>
              <a:rPr sz="2000" spc="-210" dirty="0">
                <a:latin typeface="Arial MT"/>
                <a:cs typeface="Arial MT"/>
              </a:rPr>
              <a:t>de </a:t>
            </a:r>
            <a:r>
              <a:rPr sz="2000" spc="-260" dirty="0">
                <a:latin typeface="Arial MT"/>
                <a:cs typeface="Arial MT"/>
              </a:rPr>
              <a:t>1% </a:t>
            </a:r>
            <a:r>
              <a:rPr sz="2000" spc="-210" dirty="0">
                <a:latin typeface="Arial MT"/>
                <a:cs typeface="Arial MT"/>
              </a:rPr>
              <a:t>en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85" dirty="0">
                <a:latin typeface="Arial MT"/>
                <a:cs typeface="Arial MT"/>
              </a:rPr>
              <a:t>proceso </a:t>
            </a:r>
            <a:r>
              <a:rPr sz="2000" spc="-175" dirty="0">
                <a:latin typeface="Arial MT"/>
                <a:cs typeface="Arial MT"/>
              </a:rPr>
              <a:t>analizado </a:t>
            </a:r>
            <a:r>
              <a:rPr sz="2000" spc="-100" dirty="0">
                <a:latin typeface="Arial MT"/>
                <a:cs typeface="Arial MT"/>
              </a:rPr>
              <a:t>. </a:t>
            </a:r>
            <a:r>
              <a:rPr sz="2000" spc="-190" dirty="0">
                <a:latin typeface="Arial MT"/>
                <a:cs typeface="Arial MT"/>
              </a:rPr>
              <a:t>Entonces </a:t>
            </a:r>
            <a:r>
              <a:rPr sz="2000" spc="-204" dirty="0">
                <a:latin typeface="Arial MT"/>
                <a:cs typeface="Arial MT"/>
              </a:rPr>
              <a:t>325 </a:t>
            </a:r>
            <a:r>
              <a:rPr sz="2000" spc="-195" dirty="0">
                <a:latin typeface="Arial MT"/>
                <a:cs typeface="Arial MT"/>
              </a:rPr>
              <a:t>kg </a:t>
            </a:r>
            <a:r>
              <a:rPr sz="2000" spc="-180" dirty="0">
                <a:latin typeface="Arial MT"/>
                <a:cs typeface="Arial MT"/>
              </a:rPr>
              <a:t>necesarios </a:t>
            </a:r>
            <a:r>
              <a:rPr sz="2000" spc="-145" dirty="0">
                <a:latin typeface="Arial MT"/>
                <a:cs typeface="Arial MT"/>
              </a:rPr>
              <a:t>le </a:t>
            </a:r>
            <a:r>
              <a:rPr sz="2000" spc="-204" dirty="0">
                <a:latin typeface="Arial MT"/>
                <a:cs typeface="Arial MT"/>
              </a:rPr>
              <a:t>agregamos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260" dirty="0">
                <a:latin typeface="Arial MT"/>
                <a:cs typeface="Arial MT"/>
              </a:rPr>
              <a:t>1%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50" dirty="0">
                <a:latin typeface="Arial MT"/>
                <a:cs typeface="Arial MT"/>
              </a:rPr>
              <a:t>la 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merma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dando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225" dirty="0">
                <a:latin typeface="Arial MT"/>
                <a:cs typeface="Arial MT"/>
              </a:rPr>
              <a:t>como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resultado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328,25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kg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acero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necesario.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69011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2.3.</a:t>
            </a:r>
            <a:r>
              <a:rPr sz="3200" b="1" i="1" spc="-2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COSTOS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PRODUCCIÓN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875" y="1313179"/>
            <a:ext cx="1067943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</a:t>
            </a:r>
            <a:r>
              <a:rPr sz="2000" b="1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000" b="1" u="heavy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tad</a:t>
            </a:r>
            <a:r>
              <a:rPr sz="2000" b="1" u="heavy" spc="-2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b="1" u="heavy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000" b="1" u="heavy" spc="-20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b="1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000" b="1" u="heavy" spc="-2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</a:t>
            </a:r>
            <a:r>
              <a:rPr sz="2000" b="1" u="heavy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000" b="1" u="heavy" spc="-2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b="1" u="heavy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000" b="1" u="heavy" spc="-20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b="1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prod</a:t>
            </a:r>
            <a:r>
              <a:rPr sz="2000" b="1" u="heavy" spc="-22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000" b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cc</a:t>
            </a:r>
            <a:r>
              <a:rPr sz="2000" b="1" u="heavy" spc="-1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ión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310" dirty="0">
                <a:latin typeface="Arial"/>
                <a:cs typeface="Arial"/>
              </a:rPr>
              <a:t>M</a:t>
            </a:r>
            <a:r>
              <a:rPr sz="2000" b="1" spc="-215" dirty="0">
                <a:latin typeface="Arial"/>
                <a:cs typeface="Arial"/>
              </a:rPr>
              <a:t>ano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d</a:t>
            </a:r>
            <a:r>
              <a:rPr sz="2000" b="1" spc="-200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0" dirty="0">
                <a:latin typeface="Arial"/>
                <a:cs typeface="Arial"/>
              </a:rPr>
              <a:t>o</a:t>
            </a:r>
            <a:r>
              <a:rPr sz="2000" b="1" spc="-229" dirty="0">
                <a:latin typeface="Arial"/>
                <a:cs typeface="Arial"/>
              </a:rPr>
              <a:t>b</a:t>
            </a:r>
            <a:r>
              <a:rPr sz="2000" b="1" spc="-170" dirty="0">
                <a:latin typeface="Arial"/>
                <a:cs typeface="Arial"/>
              </a:rPr>
              <a:t>ra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55" dirty="0">
                <a:latin typeface="Arial"/>
                <a:cs typeface="Arial"/>
              </a:rPr>
              <a:t>dir</a:t>
            </a:r>
            <a:r>
              <a:rPr sz="2000" b="1" spc="-195" dirty="0">
                <a:latin typeface="Arial"/>
                <a:cs typeface="Arial"/>
              </a:rPr>
              <a:t>e</a:t>
            </a:r>
            <a:r>
              <a:rPr sz="2000" b="1" spc="-200" dirty="0">
                <a:latin typeface="Arial"/>
                <a:cs typeface="Arial"/>
              </a:rPr>
              <a:t>c</a:t>
            </a:r>
            <a:r>
              <a:rPr sz="2000" b="1" spc="-130" dirty="0">
                <a:latin typeface="Arial"/>
                <a:cs typeface="Arial"/>
              </a:rPr>
              <a:t>t</a:t>
            </a:r>
            <a:r>
              <a:rPr sz="2000" b="1" spc="-20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210" dirty="0">
                <a:latin typeface="Arial MT"/>
                <a:cs typeface="Arial MT"/>
              </a:rPr>
              <a:t>Es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aquella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interviene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personalmente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proceso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productivo,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refiere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específicamente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a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obreros.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spc="-310" dirty="0">
                <a:latin typeface="Arial"/>
                <a:cs typeface="Arial"/>
              </a:rPr>
              <a:t>M</a:t>
            </a:r>
            <a:r>
              <a:rPr sz="2000" b="1" spc="-215" dirty="0">
                <a:latin typeface="Arial"/>
                <a:cs typeface="Arial"/>
              </a:rPr>
              <a:t>ano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d</a:t>
            </a:r>
            <a:r>
              <a:rPr sz="2000" b="1" spc="-200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20" dirty="0">
                <a:latin typeface="Arial"/>
                <a:cs typeface="Arial"/>
              </a:rPr>
              <a:t>o</a:t>
            </a:r>
            <a:r>
              <a:rPr sz="2000" b="1" spc="-229" dirty="0">
                <a:latin typeface="Arial"/>
                <a:cs typeface="Arial"/>
              </a:rPr>
              <a:t>b</a:t>
            </a:r>
            <a:r>
              <a:rPr sz="2000" b="1" spc="-170" dirty="0">
                <a:latin typeface="Arial"/>
                <a:cs typeface="Arial"/>
              </a:rPr>
              <a:t>ra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160" dirty="0">
                <a:latin typeface="Arial"/>
                <a:cs typeface="Arial"/>
              </a:rPr>
              <a:t>indir</a:t>
            </a:r>
            <a:r>
              <a:rPr sz="2000" b="1" spc="-195" dirty="0">
                <a:latin typeface="Arial"/>
                <a:cs typeface="Arial"/>
              </a:rPr>
              <a:t>e</a:t>
            </a:r>
            <a:r>
              <a:rPr sz="2000" b="1" spc="-200" dirty="0">
                <a:latin typeface="Arial"/>
                <a:cs typeface="Arial"/>
              </a:rPr>
              <a:t>c</a:t>
            </a:r>
            <a:r>
              <a:rPr sz="2000" b="1" spc="-130" dirty="0">
                <a:latin typeface="Arial"/>
                <a:cs typeface="Arial"/>
              </a:rPr>
              <a:t>t</a:t>
            </a:r>
            <a:r>
              <a:rPr sz="2000" b="1" spc="-200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12700" marR="9525">
              <a:lnSpc>
                <a:spcPct val="100000"/>
              </a:lnSpc>
              <a:spcBef>
                <a:spcPts val="5"/>
              </a:spcBef>
            </a:pPr>
            <a:r>
              <a:rPr sz="2000" spc="-215" dirty="0">
                <a:latin typeface="Arial MT"/>
                <a:cs typeface="Arial MT"/>
              </a:rPr>
              <a:t>Son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aquellas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personas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que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aun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estando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producción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no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tienen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relación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directa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con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producto,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tales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como;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supervisor,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gerente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producción.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spc="-210" dirty="0">
                <a:latin typeface="Arial"/>
                <a:cs typeface="Arial"/>
              </a:rPr>
              <a:t>Envases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210" dirty="0">
                <a:latin typeface="Arial MT"/>
                <a:cs typeface="Arial MT"/>
              </a:rPr>
              <a:t>Es</a:t>
            </a:r>
            <a:r>
              <a:rPr sz="2000" spc="18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18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contenedor</a:t>
            </a:r>
            <a:r>
              <a:rPr sz="2000" spc="17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17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producto,</a:t>
            </a:r>
            <a:r>
              <a:rPr sz="2000" spc="18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existen</a:t>
            </a:r>
            <a:r>
              <a:rPr sz="2000" spc="17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dos</a:t>
            </a:r>
            <a:r>
              <a:rPr sz="2000" spc="16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tipos</a:t>
            </a:r>
            <a:r>
              <a:rPr sz="2000" spc="19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17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envase:</a:t>
            </a:r>
            <a:r>
              <a:rPr sz="2000" spc="17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envase</a:t>
            </a:r>
            <a:r>
              <a:rPr sz="2000" spc="18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primario</a:t>
            </a:r>
            <a:r>
              <a:rPr sz="2000" spc="195" dirty="0">
                <a:latin typeface="Arial MT"/>
                <a:cs typeface="Arial MT"/>
              </a:rPr>
              <a:t> </a:t>
            </a:r>
            <a:r>
              <a:rPr sz="2000" spc="-100" dirty="0">
                <a:latin typeface="Arial MT"/>
                <a:cs typeface="Arial MT"/>
              </a:rPr>
              <a:t>,</a:t>
            </a:r>
            <a:r>
              <a:rPr sz="2000" spc="17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esta</a:t>
            </a:r>
            <a:r>
              <a:rPr sz="2000" spc="19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en</a:t>
            </a:r>
            <a:r>
              <a:rPr sz="2000" spc="19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contacto</a:t>
            </a:r>
            <a:r>
              <a:rPr sz="2000" spc="18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directo</a:t>
            </a:r>
            <a:r>
              <a:rPr sz="2000" spc="20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con</a:t>
            </a:r>
            <a:r>
              <a:rPr sz="2000" spc="195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el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75" dirty="0">
                <a:latin typeface="Arial MT"/>
                <a:cs typeface="Arial MT"/>
              </a:rPr>
              <a:t>producto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envase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secundario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mantiene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contacto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indirecto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con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producto.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69011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2.3.</a:t>
            </a:r>
            <a:r>
              <a:rPr sz="3200" b="1" i="1" spc="-2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COSTOS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PRODUCCIÓN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875" y="1313179"/>
            <a:ext cx="10673080" cy="40446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-1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</a:t>
            </a:r>
            <a:r>
              <a:rPr sz="2000" b="1" u="heavy" spc="-1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r>
              <a:rPr sz="2000" b="1" u="heavy" spc="-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tad</a:t>
            </a:r>
            <a:r>
              <a:rPr sz="2000" b="1" u="heavy" spc="-2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b="1" u="heavy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000" b="1" u="heavy" spc="-20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b="1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2000" b="1" u="heavy" spc="-2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os</a:t>
            </a:r>
            <a:r>
              <a:rPr sz="2000" b="1" u="heavy" spc="-1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2000" b="1" u="heavy" spc="-2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2000" b="1" u="heavy" spc="-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2000" b="1" u="heavy" spc="-20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2000" b="1" u="heavy" spc="-1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prod</a:t>
            </a:r>
            <a:r>
              <a:rPr sz="2000" b="1" u="heavy" spc="-22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2000" b="1" u="heavy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cc</a:t>
            </a:r>
            <a:r>
              <a:rPr sz="2000" b="1" u="heavy" spc="-1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ión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260" dirty="0">
                <a:latin typeface="Arial"/>
                <a:cs typeface="Arial"/>
              </a:rPr>
              <a:t>C</a:t>
            </a:r>
            <a:r>
              <a:rPr sz="2000" b="1" spc="-229" dirty="0">
                <a:latin typeface="Arial"/>
                <a:cs typeface="Arial"/>
              </a:rPr>
              <a:t>o</a:t>
            </a:r>
            <a:r>
              <a:rPr sz="2000" b="1" spc="-220" dirty="0">
                <a:latin typeface="Arial"/>
                <a:cs typeface="Arial"/>
              </a:rPr>
              <a:t>n</a:t>
            </a:r>
            <a:r>
              <a:rPr sz="2000" b="1" spc="-130" dirty="0">
                <a:latin typeface="Arial"/>
                <a:cs typeface="Arial"/>
              </a:rPr>
              <a:t>t</a:t>
            </a:r>
            <a:r>
              <a:rPr sz="2000" b="1" spc="-155" dirty="0">
                <a:latin typeface="Arial"/>
                <a:cs typeface="Arial"/>
              </a:rPr>
              <a:t>rol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spc="-225" dirty="0">
                <a:latin typeface="Arial"/>
                <a:cs typeface="Arial"/>
              </a:rPr>
              <a:t>d</a:t>
            </a:r>
            <a:r>
              <a:rPr sz="2000" b="1" spc="-200" dirty="0">
                <a:latin typeface="Arial"/>
                <a:cs typeface="Arial"/>
              </a:rPr>
              <a:t>e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00" dirty="0">
                <a:latin typeface="Arial"/>
                <a:cs typeface="Arial"/>
              </a:rPr>
              <a:t>ca</a:t>
            </a:r>
            <a:r>
              <a:rPr sz="2000" b="1" spc="-105" dirty="0">
                <a:latin typeface="Arial"/>
                <a:cs typeface="Arial"/>
              </a:rPr>
              <a:t>l</a:t>
            </a:r>
            <a:r>
              <a:rPr sz="2000" b="1" spc="-100" dirty="0">
                <a:latin typeface="Arial"/>
                <a:cs typeface="Arial"/>
              </a:rPr>
              <a:t>i</a:t>
            </a:r>
            <a:r>
              <a:rPr sz="2000" b="1" spc="-215" dirty="0">
                <a:latin typeface="Arial"/>
                <a:cs typeface="Arial"/>
              </a:rPr>
              <a:t>dad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spc="-220" dirty="0">
                <a:latin typeface="Arial MT"/>
                <a:cs typeface="Arial MT"/>
              </a:rPr>
              <a:t>Se</a:t>
            </a:r>
            <a:r>
              <a:rPr sz="2000" spc="-21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puede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realizar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225" dirty="0">
                <a:latin typeface="Arial MT"/>
                <a:cs typeface="Arial MT"/>
              </a:rPr>
              <a:t>misma</a:t>
            </a:r>
            <a:r>
              <a:rPr sz="2000" spc="-22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empresa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para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ello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es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necesario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realizar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inversiones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equipos</a:t>
            </a:r>
            <a:r>
              <a:rPr sz="2000" spc="-180" dirty="0">
                <a:latin typeface="Arial MT"/>
                <a:cs typeface="Arial MT"/>
              </a:rPr>
              <a:t> y</a:t>
            </a:r>
            <a:r>
              <a:rPr sz="2000" spc="19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disponer</a:t>
            </a:r>
            <a:r>
              <a:rPr sz="2000" spc="204" dirty="0">
                <a:latin typeface="Arial MT"/>
                <a:cs typeface="Arial MT"/>
              </a:rPr>
              <a:t> </a:t>
            </a:r>
            <a:r>
              <a:rPr sz="2000" spc="-220" dirty="0">
                <a:latin typeface="Arial MT"/>
                <a:cs typeface="Arial MT"/>
              </a:rPr>
              <a:t>de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personal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capacitado,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o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contratar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servicio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terceros.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spc="-200" dirty="0">
                <a:latin typeface="Arial"/>
                <a:cs typeface="Arial"/>
              </a:rPr>
              <a:t>Mantenimiento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245" dirty="0">
                <a:latin typeface="Arial MT"/>
                <a:cs typeface="Arial MT"/>
              </a:rPr>
              <a:t>S</a:t>
            </a:r>
            <a:r>
              <a:rPr sz="2000" spc="-85" dirty="0">
                <a:latin typeface="Arial MT"/>
                <a:cs typeface="Arial MT"/>
              </a:rPr>
              <a:t>i</a:t>
            </a:r>
            <a:r>
              <a:rPr sz="2000" spc="-315" dirty="0">
                <a:latin typeface="Arial MT"/>
                <a:cs typeface="Arial MT"/>
              </a:rPr>
              <a:t>m</a:t>
            </a:r>
            <a:r>
              <a:rPr sz="2000" spc="-90" dirty="0">
                <a:latin typeface="Arial MT"/>
                <a:cs typeface="Arial MT"/>
              </a:rPr>
              <a:t>i</a:t>
            </a:r>
            <a:r>
              <a:rPr sz="2000" spc="-95" dirty="0">
                <a:latin typeface="Arial MT"/>
                <a:cs typeface="Arial MT"/>
              </a:rPr>
              <a:t>l</a:t>
            </a:r>
            <a:r>
              <a:rPr sz="2000" spc="-200" dirty="0">
                <a:latin typeface="Arial MT"/>
                <a:cs typeface="Arial MT"/>
              </a:rPr>
              <a:t>a</a:t>
            </a:r>
            <a:r>
              <a:rPr sz="2000" spc="-125" dirty="0">
                <a:latin typeface="Arial MT"/>
                <a:cs typeface="Arial MT"/>
              </a:rPr>
              <a:t>r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a</a:t>
            </a:r>
            <a:r>
              <a:rPr sz="2000" spc="-80" dirty="0">
                <a:latin typeface="Arial MT"/>
                <a:cs typeface="Arial MT"/>
              </a:rPr>
              <a:t>l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</a:t>
            </a:r>
            <a:r>
              <a:rPr sz="2000" spc="-195" dirty="0">
                <a:latin typeface="Arial MT"/>
                <a:cs typeface="Arial MT"/>
              </a:rPr>
              <a:t>o</a:t>
            </a:r>
            <a:r>
              <a:rPr sz="2000" spc="-200" dirty="0">
                <a:latin typeface="Arial MT"/>
                <a:cs typeface="Arial MT"/>
              </a:rPr>
              <a:t>n</a:t>
            </a:r>
            <a:r>
              <a:rPr sz="2000" spc="-114" dirty="0">
                <a:latin typeface="Arial MT"/>
                <a:cs typeface="Arial MT"/>
              </a:rPr>
              <a:t>tr</a:t>
            </a:r>
            <a:r>
              <a:rPr sz="2000" spc="-204" dirty="0">
                <a:latin typeface="Arial MT"/>
                <a:cs typeface="Arial MT"/>
              </a:rPr>
              <a:t>o</a:t>
            </a:r>
            <a:r>
              <a:rPr sz="2000" spc="-85" dirty="0">
                <a:latin typeface="Arial MT"/>
                <a:cs typeface="Arial MT"/>
              </a:rPr>
              <a:t>l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</a:t>
            </a:r>
            <a:r>
              <a:rPr sz="2000" spc="-204" dirty="0">
                <a:latin typeface="Arial MT"/>
                <a:cs typeface="Arial MT"/>
              </a:rPr>
              <a:t>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</a:t>
            </a:r>
            <a:r>
              <a:rPr sz="2000" spc="-195" dirty="0">
                <a:latin typeface="Arial MT"/>
                <a:cs typeface="Arial MT"/>
              </a:rPr>
              <a:t>a</a:t>
            </a:r>
            <a:r>
              <a:rPr sz="2000" spc="-90" dirty="0">
                <a:latin typeface="Arial MT"/>
                <a:cs typeface="Arial MT"/>
              </a:rPr>
              <a:t>l</a:t>
            </a:r>
            <a:r>
              <a:rPr sz="2000" spc="-95" dirty="0">
                <a:latin typeface="Arial MT"/>
                <a:cs typeface="Arial MT"/>
              </a:rPr>
              <a:t>i</a:t>
            </a:r>
            <a:r>
              <a:rPr sz="2000" spc="-200" dirty="0">
                <a:latin typeface="Arial MT"/>
                <a:cs typeface="Arial MT"/>
              </a:rPr>
              <a:t>da</a:t>
            </a:r>
            <a:r>
              <a:rPr sz="2000" spc="-204" dirty="0">
                <a:latin typeface="Arial MT"/>
                <a:cs typeface="Arial MT"/>
              </a:rPr>
              <a:t>d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spc="-195" dirty="0" err="1">
                <a:latin typeface="Arial"/>
                <a:cs typeface="Arial"/>
              </a:rPr>
              <a:t>Otro</a:t>
            </a:r>
            <a:r>
              <a:rPr sz="2000" b="1" spc="-204" dirty="0" err="1">
                <a:latin typeface="Arial"/>
                <a:cs typeface="Arial"/>
              </a:rPr>
              <a:t>s</a:t>
            </a:r>
            <a:r>
              <a:rPr sz="2000" b="1" spc="-110" dirty="0">
                <a:latin typeface="Arial"/>
                <a:cs typeface="Arial"/>
              </a:rPr>
              <a:t> </a:t>
            </a:r>
            <a:r>
              <a:rPr sz="2000" b="1" spc="-200" dirty="0">
                <a:latin typeface="Arial"/>
                <a:cs typeface="Arial"/>
              </a:rPr>
              <a:t>c</a:t>
            </a:r>
            <a:r>
              <a:rPr sz="2000" b="1" spc="-180" dirty="0">
                <a:latin typeface="Arial"/>
                <a:cs typeface="Arial"/>
              </a:rPr>
              <a:t>ost</a:t>
            </a:r>
            <a:r>
              <a:rPr sz="2000" b="1" spc="-229" dirty="0">
                <a:latin typeface="Arial"/>
                <a:cs typeface="Arial"/>
              </a:rPr>
              <a:t>o</a:t>
            </a:r>
            <a:r>
              <a:rPr sz="2000" b="1" spc="-204" dirty="0"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210" dirty="0">
                <a:latin typeface="Arial MT"/>
                <a:cs typeface="Arial MT"/>
              </a:rPr>
              <a:t>Son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pequeños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importes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relación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con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20" dirty="0">
                <a:latin typeface="Arial MT"/>
                <a:cs typeface="Arial MT"/>
              </a:rPr>
              <a:t>demás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agrupan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este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rubro.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spc="-245" dirty="0">
                <a:latin typeface="Arial"/>
                <a:cs typeface="Arial"/>
              </a:rPr>
              <a:t>E</a:t>
            </a:r>
            <a:r>
              <a:rPr sz="2000" b="1" spc="-180" dirty="0">
                <a:latin typeface="Arial"/>
                <a:cs typeface="Arial"/>
              </a:rPr>
              <a:t>nergía</a:t>
            </a:r>
            <a:r>
              <a:rPr sz="2000" b="1" spc="-120" dirty="0">
                <a:latin typeface="Arial"/>
                <a:cs typeface="Arial"/>
              </a:rPr>
              <a:t> </a:t>
            </a:r>
            <a:r>
              <a:rPr sz="2000" b="1" spc="-200" dirty="0">
                <a:latin typeface="Arial"/>
                <a:cs typeface="Arial"/>
              </a:rPr>
              <a:t>e</a:t>
            </a:r>
            <a:r>
              <a:rPr sz="2000" b="1" spc="-105" dirty="0">
                <a:latin typeface="Arial"/>
                <a:cs typeface="Arial"/>
              </a:rPr>
              <a:t>l</a:t>
            </a:r>
            <a:r>
              <a:rPr sz="2000" b="1" spc="-195" dirty="0">
                <a:latin typeface="Arial"/>
                <a:cs typeface="Arial"/>
              </a:rPr>
              <a:t>é</a:t>
            </a:r>
            <a:r>
              <a:rPr sz="2000" b="1" spc="-200" dirty="0">
                <a:latin typeface="Arial"/>
                <a:cs typeface="Arial"/>
              </a:rPr>
              <a:t>c</a:t>
            </a:r>
            <a:r>
              <a:rPr sz="2000" b="1" spc="-125" dirty="0">
                <a:latin typeface="Arial"/>
                <a:cs typeface="Arial"/>
              </a:rPr>
              <a:t>tri</a:t>
            </a:r>
            <a:r>
              <a:rPr sz="2000" b="1" spc="-200" dirty="0">
                <a:latin typeface="Arial"/>
                <a:cs typeface="Arial"/>
              </a:rPr>
              <a:t>ca</a:t>
            </a:r>
            <a:r>
              <a:rPr sz="2000" b="1" spc="-100" dirty="0">
                <a:latin typeface="Arial"/>
                <a:cs typeface="Arial"/>
              </a:rPr>
              <a:t>,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240" dirty="0">
                <a:latin typeface="Arial"/>
                <a:cs typeface="Arial"/>
              </a:rPr>
              <a:t> </a:t>
            </a:r>
            <a:r>
              <a:rPr sz="2000" b="1" spc="-200" dirty="0">
                <a:latin typeface="Arial"/>
                <a:cs typeface="Arial"/>
              </a:rPr>
              <a:t>c</a:t>
            </a:r>
            <a:r>
              <a:rPr sz="2000" b="1" spc="-195" dirty="0">
                <a:latin typeface="Arial"/>
                <a:cs typeface="Arial"/>
              </a:rPr>
              <a:t>ombustible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299845"/>
            <a:ext cx="10678160" cy="307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>
              <a:lnSpc>
                <a:spcPct val="100000"/>
              </a:lnSpc>
              <a:spcBef>
                <a:spcPts val="100"/>
              </a:spcBef>
              <a:buChar char="•"/>
              <a:tabLst>
                <a:tab pos="152400" algn="l"/>
              </a:tabLst>
            </a:pPr>
            <a:r>
              <a:rPr sz="2000" spc="-220" dirty="0">
                <a:latin typeface="Arial MT"/>
                <a:cs typeface="Arial MT"/>
              </a:rPr>
              <a:t>Se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supone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volumen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actividad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único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factor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afecta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comportamiento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del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costo.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Otros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factores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225" dirty="0">
                <a:latin typeface="Arial MT"/>
                <a:cs typeface="Arial MT"/>
              </a:rPr>
              <a:t>como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precios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unitarios,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mezcla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ventas,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paros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laborales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métodos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producción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ignoran.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142240" indent="-129539">
              <a:lnSpc>
                <a:spcPct val="100000"/>
              </a:lnSpc>
              <a:spcBef>
                <a:spcPts val="5"/>
              </a:spcBef>
              <a:buChar char="•"/>
              <a:tabLst>
                <a:tab pos="142240" algn="l"/>
              </a:tabLst>
            </a:pPr>
            <a:r>
              <a:rPr sz="2000" spc="-160" dirty="0">
                <a:latin typeface="Arial MT"/>
                <a:cs typeface="Arial MT"/>
              </a:rPr>
              <a:t>El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precio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venta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unitario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permanecerá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igual.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35" dirty="0">
                <a:latin typeface="Arial MT"/>
                <a:cs typeface="Arial MT"/>
              </a:rPr>
              <a:t>No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concederán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descuentos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por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volumen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ventas.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12700" marR="7620">
              <a:lnSpc>
                <a:spcPct val="100000"/>
              </a:lnSpc>
              <a:buChar char="•"/>
              <a:tabLst>
                <a:tab pos="160020" algn="l"/>
              </a:tabLst>
            </a:pPr>
            <a:r>
              <a:rPr sz="2000" spc="-160" dirty="0">
                <a:latin typeface="Arial MT"/>
                <a:cs typeface="Arial MT"/>
              </a:rPr>
              <a:t>El </a:t>
            </a:r>
            <a:r>
              <a:rPr sz="2000" spc="-190" dirty="0">
                <a:latin typeface="Arial MT"/>
                <a:cs typeface="Arial MT"/>
              </a:rPr>
              <a:t>rango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relevante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está</a:t>
            </a:r>
            <a:r>
              <a:rPr sz="2000" spc="-175" dirty="0">
                <a:latin typeface="Arial MT"/>
                <a:cs typeface="Arial MT"/>
              </a:rPr>
              <a:t> bien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especificado, </a:t>
            </a:r>
            <a:r>
              <a:rPr sz="2000" spc="-160" dirty="0">
                <a:latin typeface="Arial MT"/>
                <a:cs typeface="Arial MT"/>
              </a:rPr>
              <a:t>así los </a:t>
            </a:r>
            <a:r>
              <a:rPr sz="2000" spc="-180" dirty="0">
                <a:latin typeface="Arial MT"/>
                <a:cs typeface="Arial MT"/>
              </a:rPr>
              <a:t>costos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fijos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165" dirty="0">
                <a:latin typeface="Arial MT"/>
                <a:cs typeface="Arial MT"/>
              </a:rPr>
              <a:t>variables </a:t>
            </a:r>
            <a:r>
              <a:rPr sz="2000" spc="-200" dirty="0">
                <a:latin typeface="Arial MT"/>
                <a:cs typeface="Arial MT"/>
              </a:rPr>
              <a:t>sean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obtenidos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relación </a:t>
            </a:r>
            <a:r>
              <a:rPr sz="2000" spc="-195" dirty="0">
                <a:latin typeface="Arial MT"/>
                <a:cs typeface="Arial MT"/>
              </a:rPr>
              <a:t>con</a:t>
            </a:r>
            <a:r>
              <a:rPr sz="2000" spc="165" dirty="0">
                <a:latin typeface="Arial MT"/>
                <a:cs typeface="Arial MT"/>
              </a:rPr>
              <a:t> </a:t>
            </a:r>
            <a:r>
              <a:rPr sz="2000" spc="-220" dirty="0">
                <a:latin typeface="Arial MT"/>
                <a:cs typeface="Arial MT"/>
              </a:rPr>
              <a:t>un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lapso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específico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para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nivel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producción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establecido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con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antelación.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170180" algn="l"/>
              </a:tabLst>
            </a:pPr>
            <a:r>
              <a:rPr sz="2000" spc="-160" dirty="0">
                <a:latin typeface="Arial MT"/>
                <a:cs typeface="Arial MT"/>
              </a:rPr>
              <a:t>Si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55" dirty="0">
                <a:latin typeface="Arial MT"/>
                <a:cs typeface="Arial MT"/>
              </a:rPr>
              <a:t>análisis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costo-volumen-utilidad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cubre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235" dirty="0">
                <a:latin typeface="Arial MT"/>
                <a:cs typeface="Arial MT"/>
              </a:rPr>
              <a:t>más</a:t>
            </a:r>
            <a:r>
              <a:rPr sz="2000" spc="-229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-204" dirty="0">
                <a:latin typeface="Arial MT"/>
                <a:cs typeface="Arial MT"/>
              </a:rPr>
              <a:t> una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línea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producto,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19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supone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una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mezcla</a:t>
            </a:r>
            <a:r>
              <a:rPr sz="2000" spc="-19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particular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ventas.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La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mezcla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ventas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es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combinación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cantidades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productos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compañía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vende.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93370"/>
            <a:ext cx="56470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MARGEN</a:t>
            </a:r>
            <a:r>
              <a:rPr sz="3200" spc="-35" dirty="0"/>
              <a:t> </a:t>
            </a:r>
            <a:r>
              <a:rPr sz="3200" spc="-5" dirty="0"/>
              <a:t>DE</a:t>
            </a:r>
            <a:r>
              <a:rPr sz="3200" spc="-30" dirty="0"/>
              <a:t> </a:t>
            </a:r>
            <a:r>
              <a:rPr sz="3200" spc="-5" dirty="0"/>
              <a:t>SEGURIDAD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80975" y="987678"/>
            <a:ext cx="10678160" cy="246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z="2000" spc="-185" dirty="0">
                <a:latin typeface="Arial MT"/>
                <a:cs typeface="Arial MT"/>
              </a:rPr>
              <a:t>Este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margen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define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como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exceso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ventas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reales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o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presupuestadas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sobre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volumen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ventas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punto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equilibrio.</a:t>
            </a:r>
            <a:endParaRPr sz="2000">
              <a:latin typeface="Arial MT"/>
              <a:cs typeface="Arial MT"/>
            </a:endParaRPr>
          </a:p>
          <a:p>
            <a:pPr marL="71120">
              <a:lnSpc>
                <a:spcPct val="100000"/>
              </a:lnSpc>
            </a:pPr>
            <a:r>
              <a:rPr sz="2000" spc="-180" dirty="0">
                <a:latin typeface="Arial MT"/>
                <a:cs typeface="Arial MT"/>
              </a:rPr>
              <a:t>Esta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medida</a:t>
            </a:r>
            <a:r>
              <a:rPr sz="2000" spc="1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proporciona</a:t>
            </a:r>
            <a:r>
              <a:rPr sz="2000" spc="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una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especie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12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colchón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seguridad,</a:t>
            </a:r>
            <a:r>
              <a:rPr sz="2000" spc="13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indica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cuánto</a:t>
            </a:r>
            <a:r>
              <a:rPr sz="2000" spc="11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pueden</a:t>
            </a:r>
            <a:r>
              <a:rPr sz="2000" spc="114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decrecer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las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ventas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200" dirty="0">
                <a:latin typeface="Arial MT"/>
                <a:cs typeface="Arial MT"/>
              </a:rPr>
              <a:t>an</a:t>
            </a:r>
            <a:r>
              <a:rPr sz="2000" spc="-105" dirty="0">
                <a:latin typeface="Arial MT"/>
                <a:cs typeface="Arial MT"/>
              </a:rPr>
              <a:t>t</a:t>
            </a:r>
            <a:r>
              <a:rPr sz="2000" spc="-195" dirty="0">
                <a:latin typeface="Arial MT"/>
                <a:cs typeface="Arial MT"/>
              </a:rPr>
              <a:t>e</a:t>
            </a:r>
            <a:r>
              <a:rPr sz="2000" spc="-180" dirty="0">
                <a:latin typeface="Arial MT"/>
                <a:cs typeface="Arial MT"/>
              </a:rPr>
              <a:t>s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</a:t>
            </a:r>
            <a:r>
              <a:rPr sz="2000" spc="-204" dirty="0">
                <a:latin typeface="Arial MT"/>
                <a:cs typeface="Arial MT"/>
              </a:rPr>
              <a:t>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qu</a:t>
            </a:r>
            <a:r>
              <a:rPr sz="2000" spc="-204" dirty="0">
                <a:latin typeface="Arial MT"/>
                <a:cs typeface="Arial MT"/>
              </a:rPr>
              <a:t>e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pued</a:t>
            </a:r>
            <a:r>
              <a:rPr sz="2000" spc="-204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o</a:t>
            </a:r>
            <a:r>
              <a:rPr sz="2000" spc="-185" dirty="0">
                <a:latin typeface="Arial MT"/>
                <a:cs typeface="Arial MT"/>
              </a:rPr>
              <a:t>c</a:t>
            </a:r>
            <a:r>
              <a:rPr sz="2000" spc="-195" dirty="0">
                <a:latin typeface="Arial MT"/>
                <a:cs typeface="Arial MT"/>
              </a:rPr>
              <a:t>u</a:t>
            </a:r>
            <a:r>
              <a:rPr sz="2000" spc="-125" dirty="0">
                <a:latin typeface="Arial MT"/>
                <a:cs typeface="Arial MT"/>
              </a:rPr>
              <a:t>r</a:t>
            </a:r>
            <a:r>
              <a:rPr sz="2000" spc="-140" dirty="0">
                <a:latin typeface="Arial MT"/>
                <a:cs typeface="Arial MT"/>
              </a:rPr>
              <a:t>r</a:t>
            </a:r>
            <a:r>
              <a:rPr sz="2000" spc="-90" dirty="0">
                <a:latin typeface="Arial MT"/>
                <a:cs typeface="Arial MT"/>
              </a:rPr>
              <a:t>i</a:t>
            </a:r>
            <a:r>
              <a:rPr sz="2000" spc="-125" dirty="0">
                <a:latin typeface="Arial MT"/>
                <a:cs typeface="Arial MT"/>
              </a:rPr>
              <a:t>r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</a:t>
            </a:r>
            <a:r>
              <a:rPr sz="2000" spc="-204" dirty="0">
                <a:latin typeface="Arial MT"/>
                <a:cs typeface="Arial MT"/>
              </a:rPr>
              <a:t>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pé</a:t>
            </a:r>
            <a:r>
              <a:rPr sz="2000" spc="-155" dirty="0">
                <a:latin typeface="Arial MT"/>
                <a:cs typeface="Arial MT"/>
              </a:rPr>
              <a:t>rdid</a:t>
            </a:r>
            <a:r>
              <a:rPr sz="2000" spc="-195" dirty="0">
                <a:latin typeface="Arial MT"/>
                <a:cs typeface="Arial MT"/>
              </a:rPr>
              <a:t>a</a:t>
            </a:r>
            <a:r>
              <a:rPr sz="2000" spc="-100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000" spc="-160" dirty="0">
                <a:latin typeface="Arial MT"/>
                <a:cs typeface="Arial MT"/>
              </a:rPr>
              <a:t>El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concepto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del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margen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seguridad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es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una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forma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235" dirty="0">
                <a:latin typeface="Arial MT"/>
                <a:cs typeface="Arial MT"/>
              </a:rPr>
              <a:t>más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o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220" dirty="0">
                <a:latin typeface="Arial MT"/>
                <a:cs typeface="Arial MT"/>
              </a:rPr>
              <a:t>menos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mecánica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decir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si</a:t>
            </a:r>
            <a:r>
              <a:rPr sz="2000" spc="4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una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compañía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está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o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no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cerca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su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punto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equilibrio.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b="1" spc="-195" dirty="0">
                <a:latin typeface="Arial"/>
                <a:cs typeface="Arial"/>
              </a:rPr>
              <a:t>Fórmula: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spc="-210" dirty="0">
                <a:latin typeface="Arial MT"/>
                <a:cs typeface="Arial MT"/>
              </a:rPr>
              <a:t>Margen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seguridad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=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ventas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reales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–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ventas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equilibrio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975" y="4646548"/>
            <a:ext cx="61506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45" dirty="0">
                <a:latin typeface="Arial"/>
                <a:cs typeface="Arial"/>
              </a:rPr>
              <a:t>E</a:t>
            </a:r>
            <a:r>
              <a:rPr sz="2000" b="1" spc="-105" dirty="0">
                <a:latin typeface="Arial"/>
                <a:cs typeface="Arial"/>
              </a:rPr>
              <a:t>j</a:t>
            </a:r>
            <a:r>
              <a:rPr sz="2000" b="1" spc="-195" dirty="0">
                <a:latin typeface="Arial"/>
                <a:cs typeface="Arial"/>
              </a:rPr>
              <a:t>e</a:t>
            </a:r>
            <a:r>
              <a:rPr sz="2000" b="1" spc="-145" dirty="0">
                <a:latin typeface="Arial"/>
                <a:cs typeface="Arial"/>
              </a:rPr>
              <a:t>r</a:t>
            </a:r>
            <a:r>
              <a:rPr sz="2000" b="1" spc="-200" dirty="0">
                <a:latin typeface="Arial"/>
                <a:cs typeface="Arial"/>
              </a:rPr>
              <a:t>c</a:t>
            </a:r>
            <a:r>
              <a:rPr sz="2000" b="1" spc="-105" dirty="0">
                <a:latin typeface="Arial"/>
                <a:cs typeface="Arial"/>
              </a:rPr>
              <a:t>i</a:t>
            </a:r>
            <a:r>
              <a:rPr sz="2000" b="1" spc="-195" dirty="0">
                <a:latin typeface="Arial"/>
                <a:cs typeface="Arial"/>
              </a:rPr>
              <a:t>c</a:t>
            </a:r>
            <a:r>
              <a:rPr sz="2000" b="1" spc="-105" dirty="0">
                <a:latin typeface="Arial"/>
                <a:cs typeface="Arial"/>
              </a:rPr>
              <a:t>i</a:t>
            </a:r>
            <a:r>
              <a:rPr sz="2000" b="1" spc="-220" dirty="0">
                <a:latin typeface="Arial"/>
                <a:cs typeface="Arial"/>
              </a:rPr>
              <a:t>o</a:t>
            </a:r>
            <a:r>
              <a:rPr sz="2000" b="1" spc="-150" dirty="0">
                <a:latin typeface="Arial"/>
                <a:cs typeface="Arial"/>
              </a:rPr>
              <a:t> </a:t>
            </a:r>
            <a:r>
              <a:rPr sz="2000" b="1" spc="-185" dirty="0">
                <a:latin typeface="Arial"/>
                <a:cs typeface="Arial"/>
              </a:rPr>
              <a:t>pr</a:t>
            </a:r>
            <a:r>
              <a:rPr sz="2000" b="1" spc="-195" dirty="0">
                <a:latin typeface="Arial"/>
                <a:cs typeface="Arial"/>
              </a:rPr>
              <a:t>á</a:t>
            </a:r>
            <a:r>
              <a:rPr sz="2000" b="1" spc="-200" dirty="0">
                <a:latin typeface="Arial"/>
                <a:cs typeface="Arial"/>
              </a:rPr>
              <a:t>c</a:t>
            </a:r>
            <a:r>
              <a:rPr sz="2000" b="1" spc="-110" dirty="0">
                <a:latin typeface="Arial"/>
                <a:cs typeface="Arial"/>
              </a:rPr>
              <a:t>ti</a:t>
            </a:r>
            <a:r>
              <a:rPr sz="2000" b="1" spc="-195" dirty="0">
                <a:latin typeface="Arial"/>
                <a:cs typeface="Arial"/>
              </a:rPr>
              <a:t>c</a:t>
            </a:r>
            <a:r>
              <a:rPr sz="2000" b="1" spc="-235" dirty="0">
                <a:latin typeface="Arial"/>
                <a:cs typeface="Arial"/>
              </a:rPr>
              <a:t>o</a:t>
            </a:r>
            <a:r>
              <a:rPr sz="2000" b="1" spc="-125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225" dirty="0">
                <a:latin typeface="Arial MT"/>
                <a:cs typeface="Arial MT"/>
              </a:rPr>
              <a:t>Con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ventas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equilibrio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$480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000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ventas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reales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$576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000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680" y="3647440"/>
            <a:ext cx="529844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3342"/>
            <a:ext cx="8413115" cy="95123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3440"/>
              </a:lnSpc>
              <a:spcBef>
                <a:spcPts val="550"/>
              </a:spcBef>
            </a:pPr>
            <a:r>
              <a:rPr sz="3200" spc="-5" dirty="0"/>
              <a:t>LOS</a:t>
            </a:r>
            <a:r>
              <a:rPr sz="3200" spc="-15" dirty="0"/>
              <a:t> </a:t>
            </a:r>
            <a:r>
              <a:rPr sz="3200" spc="-5" dirty="0"/>
              <a:t>ECONOMISTAS</a:t>
            </a:r>
            <a:r>
              <a:rPr sz="3200" spc="55" dirty="0"/>
              <a:t> </a:t>
            </a:r>
            <a:r>
              <a:rPr sz="3200" dirty="0"/>
              <a:t>Y</a:t>
            </a:r>
            <a:r>
              <a:rPr sz="3200" spc="-10" dirty="0"/>
              <a:t> </a:t>
            </a:r>
            <a:r>
              <a:rPr sz="3200" spc="-5" dirty="0"/>
              <a:t>EL</a:t>
            </a:r>
            <a:r>
              <a:rPr sz="3200" spc="-10" dirty="0"/>
              <a:t> </a:t>
            </a:r>
            <a:r>
              <a:rPr sz="3200" dirty="0"/>
              <a:t>MODELO</a:t>
            </a:r>
            <a:r>
              <a:rPr sz="3200" spc="10" dirty="0"/>
              <a:t> </a:t>
            </a:r>
            <a:r>
              <a:rPr sz="3200" spc="-5" dirty="0"/>
              <a:t>DE </a:t>
            </a:r>
            <a:r>
              <a:rPr sz="3200" spc="-1080" dirty="0"/>
              <a:t> </a:t>
            </a:r>
            <a:r>
              <a:rPr sz="3200" spc="-5" dirty="0"/>
              <a:t>MAXIMIZACIÓN</a:t>
            </a:r>
            <a:r>
              <a:rPr sz="3200" spc="45" dirty="0"/>
              <a:t> </a:t>
            </a:r>
            <a:r>
              <a:rPr sz="3200" spc="-5" dirty="0"/>
              <a:t>DE UTILIDADES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80975" y="1180465"/>
            <a:ext cx="10678160" cy="429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latin typeface="Arial MT"/>
                <a:cs typeface="Arial MT"/>
              </a:rPr>
              <a:t>El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modelo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economistas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clásicos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maximización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utilidades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proporciona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fundamentos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para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análisis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65" dirty="0">
                <a:latin typeface="Arial MT"/>
                <a:cs typeface="Arial MT"/>
              </a:rPr>
              <a:t>costo-volumen-utilidad.</a:t>
            </a:r>
            <a:endParaRPr sz="2000">
              <a:latin typeface="Arial MT"/>
              <a:cs typeface="Arial MT"/>
            </a:endParaRPr>
          </a:p>
          <a:p>
            <a:pPr marL="12700" marR="6350">
              <a:lnSpc>
                <a:spcPct val="100000"/>
              </a:lnSpc>
            </a:pPr>
            <a:r>
              <a:rPr sz="2000" spc="-160" dirty="0">
                <a:latin typeface="Arial MT"/>
                <a:cs typeface="Arial MT"/>
              </a:rPr>
              <a:t>El</a:t>
            </a:r>
            <a:r>
              <a:rPr sz="2000" spc="20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modelo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supone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18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objetivo</a:t>
            </a:r>
            <a:r>
              <a:rPr sz="2000" spc="19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gerencial</a:t>
            </a:r>
            <a:r>
              <a:rPr sz="2000" spc="21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es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maximizar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21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utilidades,</a:t>
            </a:r>
            <a:r>
              <a:rPr sz="2000" spc="220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las</a:t>
            </a:r>
            <a:r>
              <a:rPr sz="2000" spc="2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cuales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están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determinadas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por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la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diferencia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entre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ingresos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totales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totales.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400"/>
              </a:lnSpc>
            </a:pPr>
            <a:r>
              <a:rPr sz="2000" spc="-160" dirty="0">
                <a:latin typeface="Arial MT"/>
                <a:cs typeface="Arial MT"/>
              </a:rPr>
              <a:t>El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trabajo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gerencial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es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establecer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tomar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acciones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más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rentables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posibles.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220" dirty="0">
                <a:latin typeface="Arial MT"/>
                <a:cs typeface="Arial MT"/>
              </a:rPr>
              <a:t>En</a:t>
            </a:r>
            <a:r>
              <a:rPr sz="2000" spc="34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general,</a:t>
            </a:r>
            <a:r>
              <a:rPr sz="2000" spc="34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31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contadores</a:t>
            </a:r>
            <a:r>
              <a:rPr sz="2000" spc="34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aceptan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30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modelo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33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economistas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clásicos,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pero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toman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dos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supuestos</a:t>
            </a:r>
            <a:r>
              <a:rPr sz="2000" spc="34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que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35" dirty="0">
                <a:latin typeface="Arial MT"/>
                <a:cs typeface="Arial MT"/>
              </a:rPr>
              <a:t>si</a:t>
            </a:r>
            <a:r>
              <a:rPr sz="2000" spc="-315" dirty="0">
                <a:latin typeface="Arial MT"/>
                <a:cs typeface="Arial MT"/>
              </a:rPr>
              <a:t>m</a:t>
            </a:r>
            <a:r>
              <a:rPr sz="2000" spc="-200" dirty="0">
                <a:latin typeface="Arial MT"/>
                <a:cs typeface="Arial MT"/>
              </a:rPr>
              <a:t>p</a:t>
            </a:r>
            <a:r>
              <a:rPr sz="2000" spc="-85" dirty="0">
                <a:latin typeface="Arial MT"/>
                <a:cs typeface="Arial MT"/>
              </a:rPr>
              <a:t>l</a:t>
            </a:r>
            <a:r>
              <a:rPr sz="2000" spc="-90" dirty="0">
                <a:latin typeface="Arial MT"/>
                <a:cs typeface="Arial MT"/>
              </a:rPr>
              <a:t>i</a:t>
            </a:r>
            <a:r>
              <a:rPr sz="2000" spc="-145" dirty="0">
                <a:latin typeface="Arial MT"/>
                <a:cs typeface="Arial MT"/>
              </a:rPr>
              <a:t>fica</a:t>
            </a:r>
            <a:r>
              <a:rPr sz="2000" spc="-200" dirty="0">
                <a:latin typeface="Arial MT"/>
                <a:cs typeface="Arial MT"/>
              </a:rPr>
              <a:t>n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85" dirty="0">
                <a:latin typeface="Arial MT"/>
                <a:cs typeface="Arial MT"/>
              </a:rPr>
              <a:t>l</a:t>
            </a:r>
            <a:r>
              <a:rPr sz="2000" spc="-200" dirty="0">
                <a:latin typeface="Arial MT"/>
                <a:cs typeface="Arial MT"/>
              </a:rPr>
              <a:t>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30" dirty="0">
                <a:latin typeface="Arial MT"/>
                <a:cs typeface="Arial MT"/>
              </a:rPr>
              <a:t>r</a:t>
            </a:r>
            <a:r>
              <a:rPr sz="2000" spc="-200" dirty="0">
                <a:latin typeface="Arial MT"/>
                <a:cs typeface="Arial MT"/>
              </a:rPr>
              <a:t>ea</a:t>
            </a:r>
            <a:r>
              <a:rPr sz="2000" spc="-85" dirty="0">
                <a:latin typeface="Arial MT"/>
                <a:cs typeface="Arial MT"/>
              </a:rPr>
              <a:t>l</a:t>
            </a:r>
            <a:r>
              <a:rPr sz="2000" spc="-90" dirty="0">
                <a:latin typeface="Arial MT"/>
                <a:cs typeface="Arial MT"/>
              </a:rPr>
              <a:t>i</a:t>
            </a:r>
            <a:r>
              <a:rPr sz="2000" spc="-200" dirty="0">
                <a:latin typeface="Arial MT"/>
                <a:cs typeface="Arial MT"/>
              </a:rPr>
              <a:t>da</a:t>
            </a:r>
            <a:r>
              <a:rPr sz="2000" spc="-185" dirty="0">
                <a:latin typeface="Arial MT"/>
                <a:cs typeface="Arial MT"/>
              </a:rPr>
              <a:t>d</a:t>
            </a:r>
            <a:r>
              <a:rPr sz="2000" spc="-1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469900" marR="508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220" dirty="0">
                <a:latin typeface="Arial MT"/>
                <a:cs typeface="Arial MT"/>
              </a:rPr>
              <a:t>En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economía,</a:t>
            </a:r>
            <a:r>
              <a:rPr sz="2000" spc="17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curvas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ingreso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total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costo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total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son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general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funciones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no</a:t>
            </a:r>
            <a:r>
              <a:rPr sz="2000" spc="140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lineales.</a:t>
            </a:r>
            <a:r>
              <a:rPr sz="2000" spc="2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Las 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simplificaciones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60" dirty="0">
                <a:latin typeface="Arial MT"/>
                <a:cs typeface="Arial MT"/>
              </a:rPr>
              <a:t>linealidad </a:t>
            </a:r>
            <a:r>
              <a:rPr sz="2000" spc="-200" dirty="0">
                <a:latin typeface="Arial MT"/>
                <a:cs typeface="Arial MT"/>
              </a:rPr>
              <a:t>son </a:t>
            </a:r>
            <a:r>
              <a:rPr sz="2000" spc="-195" dirty="0">
                <a:latin typeface="Arial MT"/>
                <a:cs typeface="Arial MT"/>
              </a:rPr>
              <a:t>usualmente </a:t>
            </a:r>
            <a:r>
              <a:rPr sz="2000" spc="-185" dirty="0">
                <a:latin typeface="Arial MT"/>
                <a:cs typeface="Arial MT"/>
              </a:rPr>
              <a:t>consideradas </a:t>
            </a:r>
            <a:r>
              <a:rPr sz="2000" spc="-225" dirty="0">
                <a:latin typeface="Arial MT"/>
                <a:cs typeface="Arial MT"/>
              </a:rPr>
              <a:t>como </a:t>
            </a:r>
            <a:r>
              <a:rPr sz="2000" spc="-165" dirty="0">
                <a:latin typeface="Arial MT"/>
                <a:cs typeface="Arial MT"/>
              </a:rPr>
              <a:t>válidas </a:t>
            </a:r>
            <a:r>
              <a:rPr sz="2000" spc="-180" dirty="0">
                <a:latin typeface="Arial MT"/>
                <a:cs typeface="Arial MT"/>
              </a:rPr>
              <a:t>dentro </a:t>
            </a:r>
            <a:r>
              <a:rPr sz="2000" spc="-210" dirty="0">
                <a:latin typeface="Arial MT"/>
                <a:cs typeface="Arial MT"/>
              </a:rPr>
              <a:t>de </a:t>
            </a:r>
            <a:r>
              <a:rPr sz="2000" spc="-155" dirty="0">
                <a:latin typeface="Arial MT"/>
                <a:cs typeface="Arial MT"/>
              </a:rPr>
              <a:t>cierto </a:t>
            </a:r>
            <a:r>
              <a:rPr sz="2000" spc="-190" dirty="0">
                <a:latin typeface="Arial MT"/>
                <a:cs typeface="Arial MT"/>
              </a:rPr>
              <a:t>rango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90" dirty="0">
                <a:latin typeface="Arial MT"/>
                <a:cs typeface="Arial MT"/>
              </a:rPr>
              <a:t>volumen, </a:t>
            </a:r>
            <a:r>
              <a:rPr sz="2000" spc="-185" dirty="0">
                <a:latin typeface="Arial MT"/>
                <a:cs typeface="Arial MT"/>
              </a:rPr>
              <a:t> conocido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25" dirty="0">
                <a:latin typeface="Arial MT"/>
                <a:cs typeface="Arial MT"/>
              </a:rPr>
              <a:t>como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rango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relevante.</a:t>
            </a:r>
            <a:endParaRPr sz="2000">
              <a:latin typeface="Arial MT"/>
              <a:cs typeface="Arial MT"/>
            </a:endParaRPr>
          </a:p>
          <a:p>
            <a:pPr marL="469900" marR="7620" indent="-457200" algn="just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190" dirty="0">
                <a:latin typeface="Arial MT"/>
                <a:cs typeface="Arial MT"/>
              </a:rPr>
              <a:t>Los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costos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oportunidad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del</a:t>
            </a:r>
            <a:r>
              <a:rPr sz="2000" spc="-155" dirty="0">
                <a:latin typeface="Arial MT"/>
                <a:cs typeface="Arial MT"/>
              </a:rPr>
              <a:t> capital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patrimonial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invertido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son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casi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siempre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excluidos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23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medidas 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contables;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204" dirty="0">
                <a:latin typeface="Arial MT"/>
                <a:cs typeface="Arial MT"/>
              </a:rPr>
              <a:t>modelo</a:t>
            </a:r>
            <a:r>
              <a:rPr sz="2000" spc="-200" dirty="0">
                <a:latin typeface="Arial MT"/>
                <a:cs typeface="Arial MT"/>
              </a:rPr>
              <a:t> económico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sí </a:t>
            </a:r>
            <a:r>
              <a:rPr sz="2000" spc="-160" dirty="0">
                <a:latin typeface="Arial MT"/>
                <a:cs typeface="Arial MT"/>
              </a:rPr>
              <a:t>los incluye. Así, </a:t>
            </a:r>
            <a:r>
              <a:rPr sz="2000" spc="-210" dirty="0">
                <a:latin typeface="Arial MT"/>
                <a:cs typeface="Arial MT"/>
              </a:rPr>
              <a:t>en</a:t>
            </a:r>
            <a:r>
              <a:rPr sz="2000" spc="-204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términos </a:t>
            </a:r>
            <a:r>
              <a:rPr sz="2000" spc="-190" dirty="0">
                <a:latin typeface="Arial MT"/>
                <a:cs typeface="Arial MT"/>
              </a:rPr>
              <a:t>económicos,</a:t>
            </a:r>
            <a:r>
              <a:rPr sz="2000" spc="17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85" dirty="0">
                <a:latin typeface="Arial MT"/>
                <a:cs typeface="Arial MT"/>
              </a:rPr>
              <a:t>medición</a:t>
            </a:r>
            <a:r>
              <a:rPr sz="2000" spc="18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contable </a:t>
            </a:r>
            <a:r>
              <a:rPr sz="2000" spc="-160" dirty="0">
                <a:latin typeface="Arial MT"/>
                <a:cs typeface="Arial MT"/>
              </a:rPr>
              <a:t>del </a:t>
            </a:r>
            <a:r>
              <a:rPr sz="2000" spc="-180" dirty="0">
                <a:latin typeface="Arial MT"/>
                <a:cs typeface="Arial MT"/>
              </a:rPr>
              <a:t>costo 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total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no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incluye.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93370"/>
            <a:ext cx="74860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ANÁLISIS</a:t>
            </a:r>
            <a:r>
              <a:rPr sz="3200" spc="35" dirty="0"/>
              <a:t> </a:t>
            </a:r>
            <a:r>
              <a:rPr sz="3200" spc="-5" dirty="0"/>
              <a:t>DE</a:t>
            </a:r>
            <a:r>
              <a:rPr sz="3200" spc="25" dirty="0"/>
              <a:t> </a:t>
            </a:r>
            <a:r>
              <a:rPr sz="3200" spc="-5" dirty="0"/>
              <a:t>MULTIPRODUCTOS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80975" y="875665"/>
            <a:ext cx="1067625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Arial MT"/>
                <a:cs typeface="Arial MT"/>
              </a:rPr>
              <a:t>Es</a:t>
            </a:r>
            <a:r>
              <a:rPr sz="2000" spc="-204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posible </a:t>
            </a:r>
            <a:r>
              <a:rPr sz="2000" spc="-150" dirty="0">
                <a:latin typeface="Arial MT"/>
                <a:cs typeface="Arial MT"/>
              </a:rPr>
              <a:t>realizar </a:t>
            </a:r>
            <a:r>
              <a:rPr sz="2000" spc="-200" dirty="0">
                <a:latin typeface="Arial MT"/>
                <a:cs typeface="Arial MT"/>
              </a:rPr>
              <a:t>un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análisis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60" dirty="0">
                <a:latin typeface="Arial MT"/>
                <a:cs typeface="Arial MT"/>
              </a:rPr>
              <a:t>relación </a:t>
            </a:r>
            <a:r>
              <a:rPr sz="2000" spc="-170" dirty="0">
                <a:latin typeface="Arial MT"/>
                <a:cs typeface="Arial MT"/>
              </a:rPr>
              <a:t>costo-volumen-utilidad </a:t>
            </a:r>
            <a:r>
              <a:rPr sz="2000" spc="-185" dirty="0">
                <a:latin typeface="Arial MT"/>
                <a:cs typeface="Arial MT"/>
              </a:rPr>
              <a:t>para </a:t>
            </a:r>
            <a:r>
              <a:rPr sz="2000" spc="-204" dirty="0">
                <a:latin typeface="Arial MT"/>
                <a:cs typeface="Arial MT"/>
              </a:rPr>
              <a:t>una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firma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produce</a:t>
            </a:r>
            <a:r>
              <a:rPr sz="2000" spc="17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 </a:t>
            </a:r>
            <a:r>
              <a:rPr sz="2000" spc="-170" dirty="0">
                <a:latin typeface="Arial MT"/>
                <a:cs typeface="Arial MT"/>
              </a:rPr>
              <a:t>comercializa </a:t>
            </a:r>
            <a:r>
              <a:rPr sz="2000" spc="-165" dirty="0">
                <a:latin typeface="Arial MT"/>
                <a:cs typeface="Arial MT"/>
              </a:rPr>
              <a:t> varios </a:t>
            </a:r>
            <a:r>
              <a:rPr sz="2000" spc="-170" dirty="0">
                <a:latin typeface="Arial MT"/>
                <a:cs typeface="Arial MT"/>
              </a:rPr>
              <a:t>productos, </a:t>
            </a:r>
            <a:r>
              <a:rPr sz="2000" spc="-190" dirty="0">
                <a:latin typeface="Arial MT"/>
                <a:cs typeface="Arial MT"/>
              </a:rPr>
              <a:t>siempre </a:t>
            </a:r>
            <a:r>
              <a:rPr sz="2000" spc="-180" dirty="0">
                <a:latin typeface="Arial MT"/>
                <a:cs typeface="Arial MT"/>
              </a:rPr>
              <a:t>y </a:t>
            </a:r>
            <a:r>
              <a:rPr sz="2000" spc="-200" dirty="0">
                <a:latin typeface="Arial MT"/>
                <a:cs typeface="Arial MT"/>
              </a:rPr>
              <a:t>cuando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95" dirty="0">
                <a:latin typeface="Arial MT"/>
                <a:cs typeface="Arial MT"/>
              </a:rPr>
              <a:t>mezcla </a:t>
            </a:r>
            <a:r>
              <a:rPr sz="2000" spc="-210" dirty="0">
                <a:latin typeface="Arial MT"/>
                <a:cs typeface="Arial MT"/>
              </a:rPr>
              <a:t>de </a:t>
            </a:r>
            <a:r>
              <a:rPr sz="2000" spc="-185" dirty="0">
                <a:latin typeface="Arial MT"/>
                <a:cs typeface="Arial MT"/>
              </a:rPr>
              <a:t>ventas </a:t>
            </a:r>
            <a:r>
              <a:rPr sz="2000" spc="-200" dirty="0">
                <a:latin typeface="Arial MT"/>
                <a:cs typeface="Arial MT"/>
              </a:rPr>
              <a:t>permanezca </a:t>
            </a:r>
            <a:r>
              <a:rPr sz="2000" spc="-180" dirty="0">
                <a:latin typeface="Arial MT"/>
                <a:cs typeface="Arial MT"/>
              </a:rPr>
              <a:t>constante </a:t>
            </a:r>
            <a:r>
              <a:rPr sz="2000" spc="-204" dirty="0">
                <a:latin typeface="Arial MT"/>
                <a:cs typeface="Arial MT"/>
              </a:rPr>
              <a:t>o pueda </a:t>
            </a:r>
            <a:r>
              <a:rPr sz="2000" spc="-170" dirty="0">
                <a:latin typeface="Arial MT"/>
                <a:cs typeface="Arial MT"/>
              </a:rPr>
              <a:t>pronosticarse </a:t>
            </a:r>
            <a:r>
              <a:rPr sz="2000" spc="-155" dirty="0">
                <a:latin typeface="Arial MT"/>
                <a:cs typeface="Arial MT"/>
              </a:rPr>
              <a:t>la </a:t>
            </a:r>
            <a:r>
              <a:rPr sz="2000" spc="-200" dirty="0">
                <a:latin typeface="Arial MT"/>
                <a:cs typeface="Arial MT"/>
              </a:rPr>
              <a:t>nueva 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mezcla.</a:t>
            </a:r>
            <a:endParaRPr sz="20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2000" spc="-190" dirty="0">
                <a:latin typeface="Arial MT"/>
                <a:cs typeface="Arial MT"/>
              </a:rPr>
              <a:t>Para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productos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Industrias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Bar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tienen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cuenta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siguientes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datos:</a:t>
            </a:r>
            <a:endParaRPr sz="2000" dirty="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882384"/>
              </p:ext>
            </p:extLst>
          </p:nvPr>
        </p:nvGraphicFramePr>
        <p:xfrm>
          <a:off x="1371600" y="2164206"/>
          <a:ext cx="8601327" cy="4400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5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6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784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Impact"/>
                          <a:cs typeface="Impact"/>
                        </a:rPr>
                        <a:t>Producto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Impact"/>
                          <a:cs typeface="Impact"/>
                        </a:rPr>
                        <a:t>PV</a:t>
                      </a:r>
                      <a:r>
                        <a:rPr sz="1100" spc="-40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dirty="0">
                          <a:latin typeface="Impact"/>
                          <a:cs typeface="Impact"/>
                        </a:rPr>
                        <a:t>por</a:t>
                      </a:r>
                      <a:r>
                        <a:rPr sz="1100" spc="-20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dirty="0">
                          <a:latin typeface="Impact"/>
                          <a:cs typeface="Impact"/>
                        </a:rPr>
                        <a:t>unidad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Impact"/>
                          <a:cs typeface="Impact"/>
                        </a:rPr>
                        <a:t>CV</a:t>
                      </a:r>
                      <a:r>
                        <a:rPr sz="1100" spc="-10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dirty="0">
                          <a:latin typeface="Impact"/>
                          <a:cs typeface="Impact"/>
                        </a:rPr>
                        <a:t>por</a:t>
                      </a:r>
                      <a:r>
                        <a:rPr sz="1100" spc="-10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dirty="0">
                          <a:latin typeface="Impact"/>
                          <a:cs typeface="Impact"/>
                        </a:rPr>
                        <a:t>unidad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Impact"/>
                          <a:cs typeface="Impact"/>
                        </a:rPr>
                        <a:t>MC</a:t>
                      </a:r>
                      <a:r>
                        <a:rPr sz="1100" spc="-15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dirty="0">
                          <a:latin typeface="Impact"/>
                          <a:cs typeface="Impact"/>
                        </a:rPr>
                        <a:t>por</a:t>
                      </a:r>
                      <a:r>
                        <a:rPr sz="1100" spc="-35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dirty="0">
                          <a:latin typeface="Impact"/>
                          <a:cs typeface="Impact"/>
                        </a:rPr>
                        <a:t>unidad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ts val="1310"/>
                        </a:lnSpc>
                      </a:pPr>
                      <a:r>
                        <a:rPr sz="1100" dirty="0">
                          <a:latin typeface="Impact"/>
                          <a:cs typeface="Impact"/>
                        </a:rPr>
                        <a:t>%</a:t>
                      </a:r>
                      <a:r>
                        <a:rPr sz="1100" spc="-15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dirty="0">
                          <a:latin typeface="Impact"/>
                          <a:cs typeface="Impact"/>
                        </a:rPr>
                        <a:t>del</a:t>
                      </a:r>
                      <a:r>
                        <a:rPr sz="1100" spc="-15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spc="-5" dirty="0">
                          <a:latin typeface="Impact"/>
                          <a:cs typeface="Impact"/>
                        </a:rPr>
                        <a:t>total</a:t>
                      </a:r>
                      <a:r>
                        <a:rPr sz="1100" spc="-30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dirty="0">
                          <a:latin typeface="Impact"/>
                          <a:cs typeface="Impact"/>
                        </a:rPr>
                        <a:t>de</a:t>
                      </a:r>
                      <a:endParaRPr sz="1100">
                        <a:latin typeface="Impact"/>
                        <a:cs typeface="Impact"/>
                      </a:endParaRPr>
                    </a:p>
                    <a:p>
                      <a:pPr marL="10795">
                        <a:lnSpc>
                          <a:spcPts val="1240"/>
                        </a:lnSpc>
                      </a:pPr>
                      <a:r>
                        <a:rPr sz="1100" dirty="0">
                          <a:latin typeface="Impact"/>
                          <a:cs typeface="Impact"/>
                        </a:rPr>
                        <a:t>unid.</a:t>
                      </a:r>
                      <a:r>
                        <a:rPr sz="1100" spc="-45" dirty="0">
                          <a:latin typeface="Impact"/>
                          <a:cs typeface="Impact"/>
                        </a:rPr>
                        <a:t> </a:t>
                      </a:r>
                      <a:r>
                        <a:rPr sz="1100" spc="-5" dirty="0">
                          <a:latin typeface="Impact"/>
                          <a:cs typeface="Impact"/>
                        </a:rPr>
                        <a:t>Vendidas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Impact"/>
                          <a:cs typeface="Impact"/>
                        </a:rPr>
                        <a:t>A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2540" algn="r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Impact"/>
                          <a:cs typeface="Impact"/>
                        </a:rPr>
                        <a:t>0,6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2540" algn="r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spc="-10" dirty="0">
                          <a:latin typeface="Impact"/>
                          <a:cs typeface="Impact"/>
                        </a:rPr>
                        <a:t>0,36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1270" algn="r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Impact"/>
                          <a:cs typeface="Impact"/>
                        </a:rPr>
                        <a:t>50%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0"/>
                        </a:lnSpc>
                      </a:pPr>
                      <a:r>
                        <a:rPr sz="1100" dirty="0">
                          <a:latin typeface="Impact"/>
                          <a:cs typeface="Impact"/>
                        </a:rPr>
                        <a:t>B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2540" algn="r">
                        <a:lnSpc>
                          <a:spcPts val="1250"/>
                        </a:lnSpc>
                      </a:pPr>
                      <a:r>
                        <a:rPr sz="1100" spc="-5" dirty="0">
                          <a:latin typeface="Impact"/>
                          <a:cs typeface="Impact"/>
                        </a:rPr>
                        <a:t>1,6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1270" algn="r">
                        <a:lnSpc>
                          <a:spcPts val="1250"/>
                        </a:lnSpc>
                      </a:pPr>
                      <a:r>
                        <a:rPr sz="1100" spc="-10" dirty="0">
                          <a:latin typeface="Impact"/>
                          <a:cs typeface="Impact"/>
                        </a:rPr>
                        <a:t>0,08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1270" algn="r">
                        <a:lnSpc>
                          <a:spcPts val="1250"/>
                        </a:lnSpc>
                      </a:pPr>
                      <a:r>
                        <a:rPr sz="1100" dirty="0">
                          <a:latin typeface="Impact"/>
                          <a:cs typeface="Impact"/>
                        </a:rPr>
                        <a:t>35%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0"/>
                        </a:lnSpc>
                      </a:pPr>
                      <a:r>
                        <a:rPr sz="1100" dirty="0">
                          <a:latin typeface="Impact"/>
                          <a:cs typeface="Impact"/>
                        </a:rPr>
                        <a:t>C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635" algn="r">
                        <a:lnSpc>
                          <a:spcPts val="1250"/>
                        </a:lnSpc>
                      </a:pPr>
                      <a:r>
                        <a:rPr sz="1100" spc="-5" dirty="0">
                          <a:latin typeface="Impact"/>
                          <a:cs typeface="Impact"/>
                        </a:rPr>
                        <a:t>1,4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2540" algn="r">
                        <a:lnSpc>
                          <a:spcPts val="1250"/>
                        </a:lnSpc>
                      </a:pPr>
                      <a:r>
                        <a:rPr sz="1100" spc="-5" dirty="0">
                          <a:latin typeface="Impact"/>
                          <a:cs typeface="Impact"/>
                        </a:rPr>
                        <a:t>0,56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1270" algn="r">
                        <a:lnSpc>
                          <a:spcPts val="1250"/>
                        </a:lnSpc>
                      </a:pPr>
                      <a:r>
                        <a:rPr sz="1100" dirty="0">
                          <a:latin typeface="Impact"/>
                          <a:cs typeface="Impact"/>
                        </a:rPr>
                        <a:t>15%</a:t>
                      </a:r>
                      <a:endParaRPr sz="1100">
                        <a:latin typeface="Impact"/>
                        <a:cs typeface="Impac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93370"/>
            <a:ext cx="74860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ANÁLISIS</a:t>
            </a:r>
            <a:r>
              <a:rPr sz="3200" spc="35" dirty="0"/>
              <a:t> </a:t>
            </a:r>
            <a:r>
              <a:rPr sz="3200" spc="-5" dirty="0"/>
              <a:t>DE</a:t>
            </a:r>
            <a:r>
              <a:rPr sz="3200" spc="25" dirty="0"/>
              <a:t> </a:t>
            </a:r>
            <a:r>
              <a:rPr sz="3200" spc="-5" dirty="0"/>
              <a:t>MULTIPRODUCTOS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80975" y="875665"/>
            <a:ext cx="10677525" cy="429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latin typeface="Arial MT"/>
                <a:cs typeface="Arial MT"/>
              </a:rPr>
              <a:t>Si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supone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mezcla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ventas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permanece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constante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durante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mes,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puede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procederse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como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si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todos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productos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fueran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vendidos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paquetes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incluyen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50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partes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21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A,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35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45" dirty="0">
                <a:latin typeface="Arial MT"/>
                <a:cs typeface="Arial MT"/>
              </a:rPr>
              <a:t>B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15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60" dirty="0">
                <a:latin typeface="Arial MT"/>
                <a:cs typeface="Arial MT"/>
              </a:rPr>
              <a:t>El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margen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contribución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total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por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unidad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ponderado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cada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paquete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$0,526,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170" dirty="0">
                <a:latin typeface="Arial MT"/>
                <a:cs typeface="Arial MT"/>
              </a:rPr>
              <a:t>calculado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así: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0,50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($0,24)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+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0,35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($0,80)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+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0,15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($0,84)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=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$0,526/unidad</a:t>
            </a:r>
            <a:endParaRPr sz="2000">
              <a:latin typeface="Arial MT"/>
              <a:cs typeface="Arial MT"/>
            </a:endParaRPr>
          </a:p>
          <a:p>
            <a:pPr marL="12700" marR="1457960">
              <a:lnSpc>
                <a:spcPts val="4800"/>
              </a:lnSpc>
              <a:spcBef>
                <a:spcPts val="560"/>
              </a:spcBef>
              <a:tabLst>
                <a:tab pos="1841500" algn="l"/>
                <a:tab pos="4429760" algn="l"/>
              </a:tabLst>
            </a:pPr>
            <a:r>
              <a:rPr sz="2000" spc="-160" dirty="0">
                <a:latin typeface="Arial MT"/>
                <a:cs typeface="Arial MT"/>
              </a:rPr>
              <a:t>Si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compañía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tiene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costos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fijos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mensuales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$10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000,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punto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equilibrio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puede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calcularse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así: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240" dirty="0">
                <a:latin typeface="Arial MT"/>
                <a:cs typeface="Arial MT"/>
              </a:rPr>
              <a:t>XE</a:t>
            </a:r>
            <a:r>
              <a:rPr sz="2000" spc="-415" dirty="0">
                <a:latin typeface="Arial MT"/>
                <a:cs typeface="Arial MT"/>
              </a:rPr>
              <a:t>=</a:t>
            </a:r>
            <a:r>
              <a:rPr sz="2000" u="sng" dirty="0">
                <a:uFill>
                  <a:solidFill>
                    <a:srgbClr val="92090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u="sng" spc="-185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Cost</a:t>
            </a:r>
            <a:r>
              <a:rPr sz="2000" u="sng" spc="-195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o</a:t>
            </a:r>
            <a:r>
              <a:rPr sz="2000" u="sng" spc="-180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s</a:t>
            </a:r>
            <a:r>
              <a:rPr sz="2000" u="sng" spc="-114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spc="-120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fijo</a:t>
            </a:r>
            <a:r>
              <a:rPr sz="2000" u="sng" spc="-180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s</a:t>
            </a:r>
            <a:r>
              <a:rPr sz="2000" u="sng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	</a:t>
            </a:r>
            <a:endParaRPr sz="2000">
              <a:latin typeface="Arial MT"/>
              <a:cs typeface="Arial MT"/>
            </a:endParaRPr>
          </a:p>
          <a:p>
            <a:pPr marL="469900">
              <a:lnSpc>
                <a:spcPts val="1845"/>
              </a:lnSpc>
            </a:pPr>
            <a:r>
              <a:rPr sz="2000" spc="-310" dirty="0">
                <a:latin typeface="Arial MT"/>
                <a:cs typeface="Arial MT"/>
              </a:rPr>
              <a:t>M</a:t>
            </a:r>
            <a:r>
              <a:rPr sz="2000" spc="-200" dirty="0">
                <a:latin typeface="Arial MT"/>
                <a:cs typeface="Arial MT"/>
              </a:rPr>
              <a:t>a</a:t>
            </a:r>
            <a:r>
              <a:rPr sz="2000" spc="-165" dirty="0">
                <a:latin typeface="Arial MT"/>
                <a:cs typeface="Arial MT"/>
              </a:rPr>
              <a:t>rg</a:t>
            </a:r>
            <a:r>
              <a:rPr sz="2000" spc="-200" dirty="0">
                <a:latin typeface="Arial MT"/>
                <a:cs typeface="Arial MT"/>
              </a:rPr>
              <a:t>e</a:t>
            </a:r>
            <a:r>
              <a:rPr sz="2000" spc="-204" dirty="0">
                <a:latin typeface="Arial MT"/>
                <a:cs typeface="Arial MT"/>
              </a:rPr>
              <a:t>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</a:t>
            </a:r>
            <a:r>
              <a:rPr sz="2000" spc="-204" dirty="0">
                <a:latin typeface="Arial MT"/>
                <a:cs typeface="Arial MT"/>
              </a:rPr>
              <a:t>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</a:t>
            </a:r>
            <a:r>
              <a:rPr sz="2000" spc="-195" dirty="0">
                <a:latin typeface="Arial MT"/>
                <a:cs typeface="Arial MT"/>
              </a:rPr>
              <a:t>o</a:t>
            </a:r>
            <a:r>
              <a:rPr sz="2000" spc="-200" dirty="0">
                <a:latin typeface="Arial MT"/>
                <a:cs typeface="Arial MT"/>
              </a:rPr>
              <a:t>n</a:t>
            </a:r>
            <a:r>
              <a:rPr sz="2000" spc="-130" dirty="0">
                <a:latin typeface="Arial MT"/>
                <a:cs typeface="Arial MT"/>
              </a:rPr>
              <a:t>trib</a:t>
            </a:r>
            <a:r>
              <a:rPr sz="2000" spc="-200" dirty="0">
                <a:latin typeface="Arial MT"/>
                <a:cs typeface="Arial MT"/>
              </a:rPr>
              <a:t>u</a:t>
            </a:r>
            <a:r>
              <a:rPr sz="2000" spc="-160" dirty="0">
                <a:latin typeface="Arial MT"/>
                <a:cs typeface="Arial MT"/>
              </a:rPr>
              <a:t>ció</a:t>
            </a:r>
            <a:r>
              <a:rPr sz="2000" spc="-204" dirty="0">
                <a:latin typeface="Arial MT"/>
                <a:cs typeface="Arial MT"/>
              </a:rPr>
              <a:t>n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</a:t>
            </a:r>
            <a:r>
              <a:rPr sz="2000" spc="-95" dirty="0">
                <a:latin typeface="Arial MT"/>
                <a:cs typeface="Arial MT"/>
              </a:rPr>
              <a:t>it</a:t>
            </a:r>
            <a:r>
              <a:rPr sz="2000" spc="-195" dirty="0">
                <a:latin typeface="Arial MT"/>
                <a:cs typeface="Arial MT"/>
              </a:rPr>
              <a:t>a</a:t>
            </a:r>
            <a:r>
              <a:rPr sz="2000" spc="-125" dirty="0">
                <a:latin typeface="Arial MT"/>
                <a:cs typeface="Arial MT"/>
              </a:rPr>
              <a:t>r</a:t>
            </a:r>
            <a:r>
              <a:rPr sz="2000" spc="-95" dirty="0">
                <a:latin typeface="Arial MT"/>
                <a:cs typeface="Arial MT"/>
              </a:rPr>
              <a:t>i</a:t>
            </a:r>
            <a:r>
              <a:rPr sz="2000" spc="-204" dirty="0">
                <a:latin typeface="Arial MT"/>
                <a:cs typeface="Arial MT"/>
              </a:rPr>
              <a:t>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ponde</a:t>
            </a:r>
            <a:r>
              <a:rPr sz="2000" spc="-160" dirty="0">
                <a:latin typeface="Arial MT"/>
                <a:cs typeface="Arial MT"/>
              </a:rPr>
              <a:t>ra</a:t>
            </a:r>
            <a:r>
              <a:rPr sz="2000" spc="-200" dirty="0">
                <a:latin typeface="Arial MT"/>
                <a:cs typeface="Arial MT"/>
              </a:rPr>
              <a:t>d</a:t>
            </a:r>
            <a:r>
              <a:rPr sz="2000" spc="-204" dirty="0">
                <a:latin typeface="Arial MT"/>
                <a:cs typeface="Arial MT"/>
              </a:rPr>
              <a:t>o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39469" algn="l"/>
                <a:tab pos="1384300" algn="l"/>
                <a:tab pos="2363470" algn="l"/>
              </a:tabLst>
            </a:pPr>
            <a:r>
              <a:rPr sz="2000" spc="-229" dirty="0">
                <a:latin typeface="Arial MT"/>
                <a:cs typeface="Arial MT"/>
              </a:rPr>
              <a:t>XE=	</a:t>
            </a:r>
            <a:r>
              <a:rPr sz="2000" u="sng" dirty="0">
                <a:uFill>
                  <a:solidFill>
                    <a:srgbClr val="92090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000" u="sng" spc="-195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$1</a:t>
            </a:r>
            <a:r>
              <a:rPr sz="2000" u="sng" spc="-200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0</a:t>
            </a:r>
            <a:r>
              <a:rPr sz="2000" u="sng" spc="-130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 </a:t>
            </a:r>
            <a:r>
              <a:rPr sz="2000" u="sng" spc="-195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00</a:t>
            </a:r>
            <a:r>
              <a:rPr sz="2000" u="sng" spc="-200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0</a:t>
            </a:r>
            <a:r>
              <a:rPr sz="2000" u="sng" dirty="0">
                <a:uFill>
                  <a:solidFill>
                    <a:srgbClr val="920909"/>
                  </a:solidFill>
                </a:uFill>
                <a:latin typeface="Arial MT"/>
                <a:cs typeface="Arial MT"/>
              </a:rPr>
              <a:t>	</a:t>
            </a:r>
            <a:endParaRPr sz="20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000" spc="-175" dirty="0">
                <a:latin typeface="Arial MT"/>
                <a:cs typeface="Arial MT"/>
              </a:rPr>
              <a:t>$0,526/unidad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229" dirty="0">
                <a:latin typeface="Arial MT"/>
                <a:cs typeface="Arial MT"/>
              </a:rPr>
              <a:t>XE=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1</a:t>
            </a:r>
            <a:r>
              <a:rPr sz="2000" spc="-200" dirty="0">
                <a:latin typeface="Arial MT"/>
                <a:cs typeface="Arial MT"/>
              </a:rPr>
              <a:t>9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0</a:t>
            </a:r>
            <a:r>
              <a:rPr sz="2000" spc="-315" dirty="0">
                <a:latin typeface="Arial MT"/>
                <a:cs typeface="Arial MT"/>
              </a:rPr>
              <a:t>1</a:t>
            </a:r>
            <a:r>
              <a:rPr sz="2000" spc="-200" dirty="0">
                <a:latin typeface="Arial MT"/>
                <a:cs typeface="Arial MT"/>
              </a:rPr>
              <a:t>1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</a:t>
            </a:r>
            <a:r>
              <a:rPr sz="2000" spc="-145" dirty="0">
                <a:latin typeface="Arial MT"/>
                <a:cs typeface="Arial MT"/>
              </a:rPr>
              <a:t>id</a:t>
            </a:r>
            <a:r>
              <a:rPr sz="2000" spc="-195" dirty="0">
                <a:latin typeface="Arial MT"/>
                <a:cs typeface="Arial MT"/>
              </a:rPr>
              <a:t>a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80" dirty="0">
                <a:latin typeface="Arial MT"/>
                <a:cs typeface="Arial MT"/>
              </a:rPr>
              <a:t>s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po</a:t>
            </a:r>
            <a:r>
              <a:rPr sz="2000" spc="-120" dirty="0">
                <a:latin typeface="Arial MT"/>
                <a:cs typeface="Arial MT"/>
              </a:rPr>
              <a:t>r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35" dirty="0">
                <a:latin typeface="Arial MT"/>
                <a:cs typeface="Arial MT"/>
              </a:rPr>
              <a:t>mes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19" y="493140"/>
            <a:ext cx="71837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APALANCAMIENTO</a:t>
            </a:r>
            <a:r>
              <a:rPr sz="3200" spc="20" dirty="0"/>
              <a:t> </a:t>
            </a:r>
            <a:r>
              <a:rPr sz="3200" spc="-10" dirty="0"/>
              <a:t>OPERATIVO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06400" y="1377696"/>
            <a:ext cx="10677525" cy="405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sz="2400" spc="-250" dirty="0">
                <a:latin typeface="Arial MT"/>
                <a:cs typeface="Arial MT"/>
              </a:rPr>
              <a:t>Es</a:t>
            </a:r>
            <a:r>
              <a:rPr sz="2400" spc="13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una</a:t>
            </a:r>
            <a:r>
              <a:rPr sz="2400" spc="14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medida</a:t>
            </a:r>
            <a:r>
              <a:rPr sz="2400" spc="15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145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amplificación</a:t>
            </a:r>
            <a:r>
              <a:rPr sz="2400" spc="15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140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utilidades</a:t>
            </a:r>
            <a:r>
              <a:rPr sz="2400" spc="14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y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spc="-225" dirty="0">
                <a:latin typeface="Arial MT"/>
                <a:cs typeface="Arial MT"/>
              </a:rPr>
              <a:t>muestra</a:t>
            </a:r>
            <a:r>
              <a:rPr sz="2400" spc="145" dirty="0">
                <a:latin typeface="Arial MT"/>
                <a:cs typeface="Arial MT"/>
              </a:rPr>
              <a:t> </a:t>
            </a:r>
            <a:r>
              <a:rPr sz="2400" spc="-270" dirty="0">
                <a:latin typeface="Arial MT"/>
                <a:cs typeface="Arial MT"/>
              </a:rPr>
              <a:t>cómo</a:t>
            </a:r>
            <a:r>
              <a:rPr sz="2400" spc="145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los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costos</a:t>
            </a:r>
            <a:r>
              <a:rPr sz="2400" spc="135" dirty="0">
                <a:latin typeface="Arial MT"/>
                <a:cs typeface="Arial MT"/>
              </a:rPr>
              <a:t> </a:t>
            </a:r>
            <a:r>
              <a:rPr sz="2400" spc="-160" dirty="0">
                <a:latin typeface="Arial MT"/>
                <a:cs typeface="Arial MT"/>
              </a:rPr>
              <a:t>fijos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se</a:t>
            </a:r>
            <a:r>
              <a:rPr sz="2400" spc="14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usan</a:t>
            </a:r>
            <a:r>
              <a:rPr sz="2400" spc="150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en</a:t>
            </a:r>
            <a:r>
              <a:rPr sz="2400" spc="140" dirty="0">
                <a:latin typeface="Arial MT"/>
                <a:cs typeface="Arial MT"/>
              </a:rPr>
              <a:t> </a:t>
            </a:r>
            <a:r>
              <a:rPr sz="2400" spc="-170" dirty="0">
                <a:latin typeface="Arial MT"/>
                <a:cs typeface="Arial MT"/>
              </a:rPr>
              <a:t>la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spc="-200" dirty="0">
                <a:latin typeface="Arial MT"/>
                <a:cs typeface="Arial MT"/>
              </a:rPr>
              <a:t>organización.</a:t>
            </a:r>
            <a:endParaRPr sz="2400">
              <a:latin typeface="Arial MT"/>
              <a:cs typeface="Arial MT"/>
            </a:endParaRPr>
          </a:p>
          <a:p>
            <a:pPr marL="12700" marR="9525">
              <a:lnSpc>
                <a:spcPct val="100000"/>
              </a:lnSpc>
            </a:pPr>
            <a:r>
              <a:rPr sz="2400" spc="-250" dirty="0">
                <a:latin typeface="Arial MT"/>
                <a:cs typeface="Arial MT"/>
              </a:rPr>
              <a:t>Es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245" dirty="0">
                <a:latin typeface="Arial MT"/>
                <a:cs typeface="Arial MT"/>
              </a:rPr>
              <a:t>mayor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en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las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compañías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que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tienen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una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alta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proporción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costos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60" dirty="0">
                <a:latin typeface="Arial MT"/>
                <a:cs typeface="Arial MT"/>
              </a:rPr>
              <a:t>fijos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en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relación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con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sus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costos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variables.</a:t>
            </a:r>
            <a:endParaRPr sz="2400">
              <a:latin typeface="Arial MT"/>
              <a:cs typeface="Arial MT"/>
            </a:endParaRPr>
          </a:p>
          <a:p>
            <a:pPr marL="12700" marR="8255">
              <a:lnSpc>
                <a:spcPct val="100000"/>
              </a:lnSpc>
              <a:spcBef>
                <a:spcPts val="5"/>
              </a:spcBef>
            </a:pPr>
            <a:r>
              <a:rPr sz="2400" spc="-280" dirty="0">
                <a:latin typeface="Arial MT"/>
                <a:cs typeface="Arial MT"/>
              </a:rPr>
              <a:t>De</a:t>
            </a:r>
            <a:r>
              <a:rPr sz="2400" spc="-204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igual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manera,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spc="-170" dirty="0">
                <a:latin typeface="Arial MT"/>
                <a:cs typeface="Arial MT"/>
              </a:rPr>
              <a:t>el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apalancamiento</a:t>
            </a:r>
            <a:r>
              <a:rPr sz="2400" spc="190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operativo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es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spc="-250" dirty="0">
                <a:latin typeface="Arial MT"/>
                <a:cs typeface="Arial MT"/>
              </a:rPr>
              <a:t>menor</a:t>
            </a:r>
            <a:r>
              <a:rPr sz="2400" spc="-22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en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compañías</a:t>
            </a:r>
            <a:r>
              <a:rPr sz="2400" spc="17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que</a:t>
            </a:r>
            <a:r>
              <a:rPr sz="2400" spc="-225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tienen</a:t>
            </a:r>
            <a:r>
              <a:rPr sz="2400" spc="19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una</a:t>
            </a:r>
            <a:r>
              <a:rPr sz="2400" spc="-204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baja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proporción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costos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60" dirty="0">
                <a:latin typeface="Arial MT"/>
                <a:cs typeface="Arial MT"/>
              </a:rPr>
              <a:t>fijos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en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relación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con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spc="-229" dirty="0">
                <a:latin typeface="Arial MT"/>
                <a:cs typeface="Arial MT"/>
              </a:rPr>
              <a:t>sus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costos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variables.</a:t>
            </a:r>
            <a:endParaRPr sz="2400">
              <a:latin typeface="Arial MT"/>
              <a:cs typeface="Arial MT"/>
            </a:endParaRPr>
          </a:p>
          <a:p>
            <a:pPr marL="12700" marR="9525" algn="just">
              <a:lnSpc>
                <a:spcPct val="100000"/>
              </a:lnSpc>
            </a:pPr>
            <a:r>
              <a:rPr sz="2400" spc="-190" dirty="0">
                <a:latin typeface="Arial MT"/>
                <a:cs typeface="Arial MT"/>
              </a:rPr>
              <a:t>Si</a:t>
            </a:r>
            <a:r>
              <a:rPr sz="2400" spc="-18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una</a:t>
            </a:r>
            <a:r>
              <a:rPr sz="2400" spc="-23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compañía</a:t>
            </a:r>
            <a:r>
              <a:rPr sz="2400" spc="-235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tiene</a:t>
            </a:r>
            <a:r>
              <a:rPr sz="2400" spc="-18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un</a:t>
            </a:r>
            <a:r>
              <a:rPr sz="2400" spc="-235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alto</a:t>
            </a:r>
            <a:r>
              <a:rPr sz="2400" spc="-175" dirty="0">
                <a:latin typeface="Arial MT"/>
                <a:cs typeface="Arial MT"/>
              </a:rPr>
              <a:t> </a:t>
            </a:r>
            <a:r>
              <a:rPr sz="2400" spc="-220" dirty="0">
                <a:latin typeface="Arial MT"/>
                <a:cs typeface="Arial MT"/>
              </a:rPr>
              <a:t>apalancamiento</a:t>
            </a:r>
            <a:r>
              <a:rPr sz="2400" spc="-215" dirty="0">
                <a:latin typeface="Arial MT"/>
                <a:cs typeface="Arial MT"/>
              </a:rPr>
              <a:t> </a:t>
            </a:r>
            <a:r>
              <a:rPr sz="2400" spc="-200" dirty="0">
                <a:latin typeface="Arial MT"/>
                <a:cs typeface="Arial MT"/>
              </a:rPr>
              <a:t>operativo</a:t>
            </a:r>
            <a:r>
              <a:rPr sz="2400" spc="-195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(esto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es,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una</a:t>
            </a:r>
            <a:r>
              <a:rPr sz="2400" spc="190" dirty="0">
                <a:latin typeface="Arial MT"/>
                <a:cs typeface="Arial MT"/>
              </a:rPr>
              <a:t> </a:t>
            </a:r>
            <a:r>
              <a:rPr sz="2400" spc="-175" dirty="0">
                <a:latin typeface="Arial MT"/>
                <a:cs typeface="Arial MT"/>
              </a:rPr>
              <a:t>alta</a:t>
            </a:r>
            <a:r>
              <a:rPr sz="2400" spc="315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proporción</a:t>
            </a:r>
            <a:r>
              <a:rPr sz="2400" spc="254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 </a:t>
            </a:r>
            <a:r>
              <a:rPr sz="2400" spc="-235" dirty="0">
                <a:latin typeface="Arial MT"/>
                <a:cs typeface="Arial MT"/>
              </a:rPr>
              <a:t> </a:t>
            </a:r>
            <a:r>
              <a:rPr sz="2400" spc="-210" dirty="0">
                <a:latin typeface="Arial MT"/>
                <a:cs typeface="Arial MT"/>
              </a:rPr>
              <a:t>costos </a:t>
            </a:r>
            <a:r>
              <a:rPr sz="2400" spc="-160" dirty="0">
                <a:latin typeface="Arial MT"/>
                <a:cs typeface="Arial MT"/>
              </a:rPr>
              <a:t>fijos </a:t>
            </a:r>
            <a:r>
              <a:rPr sz="2400" spc="-240" dirty="0">
                <a:latin typeface="Arial MT"/>
                <a:cs typeface="Arial MT"/>
              </a:rPr>
              <a:t>en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relación </a:t>
            </a:r>
            <a:r>
              <a:rPr sz="2400" spc="-240" dirty="0">
                <a:latin typeface="Arial MT"/>
                <a:cs typeface="Arial MT"/>
              </a:rPr>
              <a:t>con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los </a:t>
            </a:r>
            <a:r>
              <a:rPr sz="2400" spc="-215" dirty="0">
                <a:latin typeface="Arial MT"/>
                <a:cs typeface="Arial MT"/>
              </a:rPr>
              <a:t>costos </a:t>
            </a:r>
            <a:r>
              <a:rPr sz="2400" spc="-185" dirty="0">
                <a:latin typeface="Arial MT"/>
                <a:cs typeface="Arial MT"/>
              </a:rPr>
              <a:t>variables), </a:t>
            </a:r>
            <a:r>
              <a:rPr sz="2400" spc="-220" dirty="0">
                <a:latin typeface="Arial MT"/>
                <a:cs typeface="Arial MT"/>
              </a:rPr>
              <a:t>entonces </a:t>
            </a:r>
            <a:r>
              <a:rPr sz="2400" spc="-185" dirty="0">
                <a:latin typeface="Arial MT"/>
                <a:cs typeface="Arial MT"/>
              </a:rPr>
              <a:t>las utilidades </a:t>
            </a:r>
            <a:r>
              <a:rPr sz="2400" spc="-240" dirty="0">
                <a:latin typeface="Arial MT"/>
                <a:cs typeface="Arial MT"/>
              </a:rPr>
              <a:t>son</a:t>
            </a:r>
            <a:r>
              <a:rPr sz="2400" spc="190" dirty="0">
                <a:latin typeface="Arial MT"/>
                <a:cs typeface="Arial MT"/>
              </a:rPr>
              <a:t> </a:t>
            </a:r>
            <a:r>
              <a:rPr sz="2400" spc="-280" dirty="0">
                <a:latin typeface="Arial MT"/>
                <a:cs typeface="Arial MT"/>
              </a:rPr>
              <a:t>muy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sensibles </a:t>
            </a:r>
            <a:r>
              <a:rPr sz="2400" spc="-245" dirty="0">
                <a:latin typeface="Arial MT"/>
                <a:cs typeface="Arial MT"/>
              </a:rPr>
              <a:t>a </a:t>
            </a:r>
            <a:r>
              <a:rPr sz="2400" spc="-240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los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35" dirty="0">
                <a:latin typeface="Arial MT"/>
                <a:cs typeface="Arial MT"/>
              </a:rPr>
              <a:t>cambios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en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las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ventas.</a:t>
            </a:r>
            <a:endParaRPr sz="24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280" dirty="0">
                <a:latin typeface="Arial MT"/>
                <a:cs typeface="Arial MT"/>
              </a:rPr>
              <a:t>Un</a:t>
            </a:r>
            <a:r>
              <a:rPr sz="2400" spc="30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pequeño</a:t>
            </a:r>
            <a:r>
              <a:rPr sz="2400" spc="325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porcentaje</a:t>
            </a:r>
            <a:r>
              <a:rPr sz="2400" spc="31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de</a:t>
            </a:r>
            <a:r>
              <a:rPr sz="2400" spc="325" dirty="0">
                <a:latin typeface="Arial MT"/>
                <a:cs typeface="Arial MT"/>
              </a:rPr>
              <a:t> </a:t>
            </a:r>
            <a:r>
              <a:rPr sz="2400" spc="-245" dirty="0">
                <a:latin typeface="Arial MT"/>
                <a:cs typeface="Arial MT"/>
              </a:rPr>
              <a:t>aumento</a:t>
            </a:r>
            <a:r>
              <a:rPr sz="2400" spc="325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(o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disminución)</a:t>
            </a:r>
            <a:r>
              <a:rPr sz="2400" spc="32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en</a:t>
            </a:r>
            <a:r>
              <a:rPr sz="2400" spc="300" dirty="0">
                <a:latin typeface="Arial MT"/>
                <a:cs typeface="Arial MT"/>
              </a:rPr>
              <a:t> </a:t>
            </a:r>
            <a:r>
              <a:rPr sz="2400" spc="-185" dirty="0">
                <a:latin typeface="Arial MT"/>
                <a:cs typeface="Arial MT"/>
              </a:rPr>
              <a:t>las</a:t>
            </a:r>
            <a:r>
              <a:rPr sz="2400" spc="340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ventas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puede</a:t>
            </a:r>
            <a:r>
              <a:rPr sz="2400" spc="325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implicar</a:t>
            </a:r>
            <a:r>
              <a:rPr sz="2400" spc="31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un</a:t>
            </a:r>
            <a:r>
              <a:rPr sz="2400" spc="325" dirty="0">
                <a:latin typeface="Arial MT"/>
                <a:cs typeface="Arial MT"/>
              </a:rPr>
              <a:t> </a:t>
            </a:r>
            <a:r>
              <a:rPr sz="2400" spc="-215" dirty="0">
                <a:latin typeface="Arial MT"/>
                <a:cs typeface="Arial MT"/>
              </a:rPr>
              <a:t>gran</a:t>
            </a:r>
            <a:endParaRPr sz="24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2400" spc="-245" dirty="0">
                <a:latin typeface="Arial MT"/>
                <a:cs typeface="Arial MT"/>
              </a:rPr>
              <a:t>aumento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porcentual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95" dirty="0">
                <a:latin typeface="Arial MT"/>
                <a:cs typeface="Arial MT"/>
              </a:rPr>
              <a:t>(o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204" dirty="0">
                <a:latin typeface="Arial MT"/>
                <a:cs typeface="Arial MT"/>
              </a:rPr>
              <a:t>disminución)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spc="-240" dirty="0">
                <a:latin typeface="Arial MT"/>
                <a:cs typeface="Arial MT"/>
              </a:rPr>
              <a:t>en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90" dirty="0">
                <a:latin typeface="Arial MT"/>
                <a:cs typeface="Arial MT"/>
              </a:rPr>
              <a:t>las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80" dirty="0">
                <a:latin typeface="Arial MT"/>
                <a:cs typeface="Arial MT"/>
              </a:rPr>
              <a:t>utilidades.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1275" y="0"/>
            <a:ext cx="11855450" cy="6873875"/>
            <a:chOff x="-41275" y="0"/>
            <a:chExt cx="11855450" cy="6873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636"/>
              <a:ext cx="11814048" cy="67924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" y="0"/>
              <a:ext cx="11668109" cy="65887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82440"/>
              <a:ext cx="11328400" cy="2029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8719820" cy="457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1275" y="0"/>
              <a:ext cx="11430254" cy="6420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99301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2.4.</a:t>
            </a:r>
            <a:r>
              <a:rPr sz="3200" spc="10" dirty="0"/>
              <a:t> </a:t>
            </a:r>
            <a:r>
              <a:rPr sz="3200" spc="-10" dirty="0"/>
              <a:t>ANÁLISIS</a:t>
            </a:r>
            <a:r>
              <a:rPr sz="3200" spc="65" dirty="0"/>
              <a:t> </a:t>
            </a:r>
            <a:r>
              <a:rPr sz="3200" spc="-5" dirty="0"/>
              <a:t>COSTO-VOLUMEN-UTILIDAD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96875" y="1313179"/>
            <a:ext cx="10675620" cy="429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latin typeface="Arial MT"/>
                <a:cs typeface="Arial MT"/>
              </a:rPr>
              <a:t>El</a:t>
            </a:r>
            <a:r>
              <a:rPr sz="2000" spc="-155" dirty="0">
                <a:latin typeface="Arial MT"/>
                <a:cs typeface="Arial MT"/>
              </a:rPr>
              <a:t> análisis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costo-volumen-utilidad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es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fácil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-204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usar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sencillo</a:t>
            </a:r>
            <a:r>
              <a:rPr sz="2000" spc="-15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aplicar.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Sin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embargo,</a:t>
            </a:r>
            <a:r>
              <a:rPr sz="2000" spc="-19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varios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supuestos</a:t>
            </a:r>
            <a:r>
              <a:rPr sz="2000" spc="18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están 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implícitos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su</a:t>
            </a:r>
            <a:r>
              <a:rPr sz="2000" spc="-190" dirty="0">
                <a:latin typeface="Arial MT"/>
                <a:cs typeface="Arial MT"/>
              </a:rPr>
              <a:t> manejo,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los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cuales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pueden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limitar </a:t>
            </a:r>
            <a:r>
              <a:rPr sz="2000" spc="-195" dirty="0">
                <a:latin typeface="Arial MT"/>
                <a:cs typeface="Arial MT"/>
              </a:rPr>
              <a:t>su</a:t>
            </a:r>
            <a:r>
              <a:rPr sz="2000" spc="-19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uso</a:t>
            </a:r>
            <a:r>
              <a:rPr sz="2000" spc="-190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como</a:t>
            </a:r>
            <a:r>
              <a:rPr sz="2000" spc="-22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herramienta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gerencial. </a:t>
            </a:r>
            <a:r>
              <a:rPr sz="2000" spc="-190" dirty="0">
                <a:latin typeface="Arial MT"/>
                <a:cs typeface="Arial MT"/>
              </a:rPr>
              <a:t>Las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siguientes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son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 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limitaciones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más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frecuentes: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42240" indent="-129539">
              <a:lnSpc>
                <a:spcPct val="100000"/>
              </a:lnSpc>
              <a:spcBef>
                <a:spcPts val="5"/>
              </a:spcBef>
              <a:buChar char="•"/>
              <a:tabLst>
                <a:tab pos="142240" algn="l"/>
              </a:tabLst>
            </a:pPr>
            <a:r>
              <a:rPr sz="2000" spc="-240" dirty="0">
                <a:latin typeface="Arial MT"/>
                <a:cs typeface="Arial MT"/>
              </a:rPr>
              <a:t>E</a:t>
            </a:r>
            <a:r>
              <a:rPr sz="2000" spc="-80" dirty="0">
                <a:latin typeface="Arial MT"/>
                <a:cs typeface="Arial MT"/>
              </a:rPr>
              <a:t>l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aná</a:t>
            </a:r>
            <a:r>
              <a:rPr sz="2000" spc="-90" dirty="0">
                <a:latin typeface="Arial MT"/>
                <a:cs typeface="Arial MT"/>
              </a:rPr>
              <a:t>l</a:t>
            </a:r>
            <a:r>
              <a:rPr sz="2000" spc="-95" dirty="0">
                <a:latin typeface="Arial MT"/>
                <a:cs typeface="Arial MT"/>
              </a:rPr>
              <a:t>i</a:t>
            </a:r>
            <a:r>
              <a:rPr sz="2000" spc="-135" dirty="0">
                <a:latin typeface="Arial MT"/>
                <a:cs typeface="Arial MT"/>
              </a:rPr>
              <a:t>si</a:t>
            </a:r>
            <a:r>
              <a:rPr sz="2000" spc="-180" dirty="0">
                <a:latin typeface="Arial MT"/>
                <a:cs typeface="Arial MT"/>
              </a:rPr>
              <a:t>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</a:t>
            </a:r>
            <a:r>
              <a:rPr sz="2000" spc="-195" dirty="0">
                <a:latin typeface="Arial MT"/>
                <a:cs typeface="Arial MT"/>
              </a:rPr>
              <a:t>o</a:t>
            </a:r>
            <a:r>
              <a:rPr sz="2000" spc="-145" dirty="0">
                <a:latin typeface="Arial MT"/>
                <a:cs typeface="Arial MT"/>
              </a:rPr>
              <a:t>st</a:t>
            </a:r>
            <a:r>
              <a:rPr sz="2000" spc="-190" dirty="0">
                <a:latin typeface="Arial MT"/>
                <a:cs typeface="Arial MT"/>
              </a:rPr>
              <a:t>o</a:t>
            </a:r>
            <a:r>
              <a:rPr sz="2000" spc="-135" dirty="0">
                <a:latin typeface="Arial MT"/>
                <a:cs typeface="Arial MT"/>
              </a:rPr>
              <a:t>-</a:t>
            </a:r>
            <a:r>
              <a:rPr sz="2000" spc="-185" dirty="0">
                <a:latin typeface="Arial MT"/>
                <a:cs typeface="Arial MT"/>
              </a:rPr>
              <a:t>v</a:t>
            </a:r>
            <a:r>
              <a:rPr sz="2000" spc="-195" dirty="0">
                <a:latin typeface="Arial MT"/>
                <a:cs typeface="Arial MT"/>
              </a:rPr>
              <a:t>o</a:t>
            </a:r>
            <a:r>
              <a:rPr sz="2000" spc="-200" dirty="0">
                <a:latin typeface="Arial MT"/>
                <a:cs typeface="Arial MT"/>
              </a:rPr>
              <a:t>lum</a:t>
            </a:r>
            <a:r>
              <a:rPr sz="2000" spc="-204" dirty="0">
                <a:latin typeface="Arial MT"/>
                <a:cs typeface="Arial MT"/>
              </a:rPr>
              <a:t>e</a:t>
            </a:r>
            <a:r>
              <a:rPr sz="2000" spc="-190" dirty="0">
                <a:latin typeface="Arial MT"/>
                <a:cs typeface="Arial MT"/>
              </a:rPr>
              <a:t>n</a:t>
            </a:r>
            <a:r>
              <a:rPr sz="2000" spc="-135" dirty="0">
                <a:latin typeface="Arial MT"/>
                <a:cs typeface="Arial MT"/>
              </a:rPr>
              <a:t>-</a:t>
            </a:r>
            <a:r>
              <a:rPr sz="2000" spc="-200" dirty="0">
                <a:latin typeface="Arial MT"/>
                <a:cs typeface="Arial MT"/>
              </a:rPr>
              <a:t>u</a:t>
            </a:r>
            <a:r>
              <a:rPr sz="2000" spc="-95" dirty="0">
                <a:latin typeface="Arial MT"/>
                <a:cs typeface="Arial MT"/>
              </a:rPr>
              <a:t>til</a:t>
            </a:r>
            <a:r>
              <a:rPr sz="2000" spc="-90" dirty="0">
                <a:latin typeface="Arial MT"/>
                <a:cs typeface="Arial MT"/>
              </a:rPr>
              <a:t>i</a:t>
            </a:r>
            <a:r>
              <a:rPr sz="2000" spc="-200" dirty="0">
                <a:latin typeface="Arial MT"/>
                <a:cs typeface="Arial MT"/>
              </a:rPr>
              <a:t>da</a:t>
            </a:r>
            <a:r>
              <a:rPr sz="2000" spc="-204" dirty="0">
                <a:latin typeface="Arial MT"/>
                <a:cs typeface="Arial MT"/>
              </a:rPr>
              <a:t>d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e</a:t>
            </a:r>
            <a:r>
              <a:rPr sz="2000" spc="-180" dirty="0">
                <a:latin typeface="Arial MT"/>
                <a:cs typeface="Arial MT"/>
              </a:rPr>
              <a:t>s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bá</a:t>
            </a:r>
            <a:r>
              <a:rPr sz="2000" spc="-195" dirty="0">
                <a:latin typeface="Arial MT"/>
                <a:cs typeface="Arial MT"/>
              </a:rPr>
              <a:t>sicam</a:t>
            </a:r>
            <a:r>
              <a:rPr sz="2000" spc="-204" dirty="0">
                <a:latin typeface="Arial MT"/>
                <a:cs typeface="Arial MT"/>
              </a:rPr>
              <a:t>e</a:t>
            </a:r>
            <a:r>
              <a:rPr sz="2000" spc="-200" dirty="0">
                <a:latin typeface="Arial MT"/>
                <a:cs typeface="Arial MT"/>
              </a:rPr>
              <a:t>n</a:t>
            </a:r>
            <a:r>
              <a:rPr sz="2000" spc="-105" dirty="0">
                <a:latin typeface="Arial MT"/>
                <a:cs typeface="Arial MT"/>
              </a:rPr>
              <a:t>t</a:t>
            </a:r>
            <a:r>
              <a:rPr sz="2000" spc="-200" dirty="0">
                <a:latin typeface="Arial MT"/>
                <a:cs typeface="Arial MT"/>
              </a:rPr>
              <a:t>e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</a:t>
            </a:r>
            <a:r>
              <a:rPr sz="2000" spc="-204" dirty="0">
                <a:latin typeface="Arial MT"/>
                <a:cs typeface="Arial MT"/>
              </a:rPr>
              <a:t>n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p</a:t>
            </a:r>
            <a:r>
              <a:rPr sz="2000" spc="-170" dirty="0">
                <a:latin typeface="Arial MT"/>
                <a:cs typeface="Arial MT"/>
              </a:rPr>
              <a:t>roc</a:t>
            </a:r>
            <a:r>
              <a:rPr sz="2000" spc="-200" dirty="0">
                <a:latin typeface="Arial MT"/>
                <a:cs typeface="Arial MT"/>
              </a:rPr>
              <a:t>ed</a:t>
            </a:r>
            <a:r>
              <a:rPr sz="2000" spc="-85" dirty="0">
                <a:latin typeface="Arial MT"/>
                <a:cs typeface="Arial MT"/>
              </a:rPr>
              <a:t>i</a:t>
            </a:r>
            <a:r>
              <a:rPr sz="2000" spc="-315" dirty="0">
                <a:latin typeface="Arial MT"/>
                <a:cs typeface="Arial MT"/>
              </a:rPr>
              <a:t>m</a:t>
            </a:r>
            <a:r>
              <a:rPr sz="2000" spc="-150" dirty="0">
                <a:latin typeface="Arial MT"/>
                <a:cs typeface="Arial MT"/>
              </a:rPr>
              <a:t>ie</a:t>
            </a:r>
            <a:r>
              <a:rPr sz="2000" spc="-200" dirty="0">
                <a:latin typeface="Arial MT"/>
                <a:cs typeface="Arial MT"/>
              </a:rPr>
              <a:t>n</a:t>
            </a:r>
            <a:r>
              <a:rPr sz="2000" spc="-105" dirty="0">
                <a:latin typeface="Arial MT"/>
                <a:cs typeface="Arial MT"/>
              </a:rPr>
              <a:t>t</a:t>
            </a:r>
            <a:r>
              <a:rPr sz="2000" spc="-200" dirty="0">
                <a:latin typeface="Arial MT"/>
                <a:cs typeface="Arial MT"/>
              </a:rPr>
              <a:t>o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</a:t>
            </a:r>
            <a:r>
              <a:rPr sz="2000" spc="-145" dirty="0">
                <a:latin typeface="Arial MT"/>
                <a:cs typeface="Arial MT"/>
              </a:rPr>
              <a:t>st</a:t>
            </a:r>
            <a:r>
              <a:rPr sz="2000" spc="-195" dirty="0">
                <a:latin typeface="Arial MT"/>
                <a:cs typeface="Arial MT"/>
              </a:rPr>
              <a:t>á</a:t>
            </a:r>
            <a:r>
              <a:rPr sz="2000" spc="-125" dirty="0">
                <a:latin typeface="Arial MT"/>
                <a:cs typeface="Arial MT"/>
              </a:rPr>
              <a:t>tic</a:t>
            </a:r>
            <a:r>
              <a:rPr sz="2000" spc="-190" dirty="0">
                <a:latin typeface="Arial MT"/>
                <a:cs typeface="Arial MT"/>
              </a:rPr>
              <a:t>o</a:t>
            </a:r>
            <a:r>
              <a:rPr sz="2000" spc="-100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139700" indent="-127000">
              <a:lnSpc>
                <a:spcPct val="100000"/>
              </a:lnSpc>
              <a:buChar char="•"/>
              <a:tabLst>
                <a:tab pos="139700" algn="l"/>
              </a:tabLst>
            </a:pPr>
            <a:r>
              <a:rPr sz="2000" spc="-235" dirty="0">
                <a:latin typeface="Arial MT"/>
                <a:cs typeface="Arial MT"/>
              </a:rPr>
              <a:t>Todos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deben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clasificarse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25" dirty="0">
                <a:latin typeface="Arial MT"/>
                <a:cs typeface="Arial MT"/>
              </a:rPr>
              <a:t>como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fijos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variables.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142240" indent="-129539">
              <a:lnSpc>
                <a:spcPct val="100000"/>
              </a:lnSpc>
              <a:buChar char="•"/>
              <a:tabLst>
                <a:tab pos="142240" algn="l"/>
              </a:tabLst>
            </a:pPr>
            <a:r>
              <a:rPr sz="2000" spc="-190" dirty="0">
                <a:latin typeface="Arial MT"/>
                <a:cs typeface="Arial MT"/>
              </a:rPr>
              <a:t>Los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cambios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inventarios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han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ser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mínimos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para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no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perturben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análisis.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142240" indent="-129539">
              <a:lnSpc>
                <a:spcPct val="100000"/>
              </a:lnSpc>
              <a:buChar char="•"/>
              <a:tabLst>
                <a:tab pos="142240" algn="l"/>
              </a:tabLst>
            </a:pPr>
            <a:r>
              <a:rPr sz="2000" spc="-190" dirty="0">
                <a:latin typeface="Arial MT"/>
                <a:cs typeface="Arial MT"/>
              </a:rPr>
              <a:t>Los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fijos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han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permanecer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constantes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rango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relevante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considerado.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154940" indent="-142240">
              <a:lnSpc>
                <a:spcPct val="100000"/>
              </a:lnSpc>
              <a:buChar char="•"/>
              <a:tabLst>
                <a:tab pos="154940" algn="l"/>
              </a:tabLst>
            </a:pPr>
            <a:r>
              <a:rPr sz="2000" spc="-160" dirty="0">
                <a:latin typeface="Arial MT"/>
                <a:cs typeface="Arial MT"/>
              </a:rPr>
              <a:t>El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variable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unitario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no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cambia,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existe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una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relación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directa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entre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los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costos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volumen.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Por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ejemplo,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220" dirty="0">
                <a:latin typeface="Arial MT"/>
                <a:cs typeface="Arial MT"/>
              </a:rPr>
              <a:t>no</a:t>
            </a:r>
            <a:endParaRPr sz="20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2000" spc="-190" dirty="0">
                <a:latin typeface="Arial MT"/>
                <a:cs typeface="Arial MT"/>
              </a:rPr>
              <a:t>hay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descuentos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precios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materias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primas,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ni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incrementos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productividad.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19" y="493140"/>
            <a:ext cx="9810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2.5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 TÉCNICAS</a:t>
            </a:r>
            <a:r>
              <a:rPr sz="3200" b="1" i="1" spc="1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spc="-1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ESTIMACIÓN</a:t>
            </a:r>
            <a:r>
              <a:rPr sz="3200" b="1" i="1" spc="4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spc="-1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COSTOS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8700" y="2449512"/>
            <a:ext cx="160020" cy="2454910"/>
            <a:chOff x="1028700" y="2449512"/>
            <a:chExt cx="160020" cy="24549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39" y="2449512"/>
              <a:ext cx="106680" cy="2593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39" y="2998469"/>
              <a:ext cx="106680" cy="259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3821683"/>
              <a:ext cx="106680" cy="2590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4645025"/>
              <a:ext cx="106680" cy="2590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16000" y="1323975"/>
            <a:ext cx="9474200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Arial MT"/>
                <a:cs typeface="Arial MT"/>
              </a:rPr>
              <a:t>La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55" dirty="0">
                <a:latin typeface="Arial MT"/>
                <a:cs typeface="Arial MT"/>
              </a:rPr>
              <a:t>selección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35" dirty="0">
                <a:latin typeface="Arial MT"/>
                <a:cs typeface="Arial MT"/>
              </a:rPr>
              <a:t>la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70" dirty="0">
                <a:latin typeface="Arial MT"/>
                <a:cs typeface="Arial MT"/>
              </a:rPr>
              <a:t>metodología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35" dirty="0">
                <a:latin typeface="Arial MT"/>
                <a:cs typeface="Arial MT"/>
              </a:rPr>
              <a:t>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55" dirty="0">
                <a:latin typeface="Arial MT"/>
                <a:cs typeface="Arial MT"/>
              </a:rPr>
              <a:t>estimación,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depende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35" dirty="0">
                <a:latin typeface="Arial MT"/>
                <a:cs typeface="Arial MT"/>
              </a:rPr>
              <a:t>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40" dirty="0">
                <a:latin typeface="Arial MT"/>
                <a:cs typeface="Arial MT"/>
              </a:rPr>
              <a:t>finalidad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35" dirty="0">
                <a:latin typeface="Arial MT"/>
                <a:cs typeface="Arial MT"/>
              </a:rPr>
              <a:t>la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55" dirty="0">
                <a:latin typeface="Arial MT"/>
                <a:cs typeface="Arial MT"/>
              </a:rPr>
              <a:t>estimación,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30" dirty="0">
                <a:latin typeface="Arial MT"/>
                <a:cs typeface="Arial MT"/>
              </a:rPr>
              <a:t>el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40" dirty="0">
                <a:latin typeface="Arial MT"/>
                <a:cs typeface="Arial MT"/>
              </a:rPr>
              <a:t>nivel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detalle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y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las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características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los </a:t>
            </a:r>
            <a:r>
              <a:rPr sz="1800" spc="-160" dirty="0">
                <a:latin typeface="Arial MT"/>
                <a:cs typeface="Arial MT"/>
              </a:rPr>
              <a:t>datos </a:t>
            </a:r>
            <a:r>
              <a:rPr sz="1800" spc="-150" dirty="0">
                <a:latin typeface="Arial MT"/>
                <a:cs typeface="Arial MT"/>
              </a:rPr>
              <a:t>disponibles. </a:t>
            </a:r>
            <a:r>
              <a:rPr sz="1800" spc="-175" dirty="0">
                <a:latin typeface="Arial MT"/>
                <a:cs typeface="Arial MT"/>
              </a:rPr>
              <a:t>Aquí</a:t>
            </a:r>
            <a:r>
              <a:rPr sz="1800" spc="-17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influyen </a:t>
            </a:r>
            <a:r>
              <a:rPr sz="1800" spc="-155" dirty="0">
                <a:latin typeface="Arial MT"/>
                <a:cs typeface="Arial MT"/>
              </a:rPr>
              <a:t>diversos </a:t>
            </a:r>
            <a:r>
              <a:rPr sz="1800" spc="-145" dirty="0">
                <a:latin typeface="Arial MT"/>
                <a:cs typeface="Arial MT"/>
              </a:rPr>
              <a:t>factores </a:t>
            </a:r>
            <a:r>
              <a:rPr sz="1800" spc="-90" dirty="0">
                <a:latin typeface="Arial MT"/>
                <a:cs typeface="Arial MT"/>
              </a:rPr>
              <a:t>, </a:t>
            </a:r>
            <a:r>
              <a:rPr sz="1800" spc="-185" dirty="0">
                <a:latin typeface="Arial MT"/>
                <a:cs typeface="Arial MT"/>
              </a:rPr>
              <a:t>no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55" dirty="0">
                <a:latin typeface="Arial MT"/>
                <a:cs typeface="Arial MT"/>
              </a:rPr>
              <a:t>obstante, </a:t>
            </a:r>
            <a:r>
              <a:rPr sz="1800" spc="-130" dirty="0">
                <a:latin typeface="Arial MT"/>
                <a:cs typeface="Arial MT"/>
              </a:rPr>
              <a:t>el </a:t>
            </a:r>
            <a:r>
              <a:rPr sz="1800" spc="-135" dirty="0">
                <a:latin typeface="Arial MT"/>
                <a:cs typeface="Arial MT"/>
              </a:rPr>
              <a:t>factor </a:t>
            </a:r>
            <a:r>
              <a:rPr sz="1800" spc="-190" dirty="0">
                <a:latin typeface="Arial MT"/>
                <a:cs typeface="Arial MT"/>
              </a:rPr>
              <a:t>humano, </a:t>
            </a:r>
            <a:r>
              <a:rPr sz="1800" spc="-185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representado </a:t>
            </a:r>
            <a:r>
              <a:rPr sz="1800" spc="-160" dirty="0">
                <a:latin typeface="Arial MT"/>
                <a:cs typeface="Arial MT"/>
              </a:rPr>
              <a:t>por </a:t>
            </a:r>
            <a:r>
              <a:rPr sz="1800" spc="-130" dirty="0">
                <a:latin typeface="Arial MT"/>
                <a:cs typeface="Arial MT"/>
              </a:rPr>
              <a:t>el </a:t>
            </a:r>
            <a:r>
              <a:rPr sz="1800" spc="-165" dirty="0">
                <a:latin typeface="Arial MT"/>
                <a:cs typeface="Arial MT"/>
              </a:rPr>
              <a:t>estimador </a:t>
            </a:r>
            <a:r>
              <a:rPr sz="1800" spc="-185" dirty="0">
                <a:latin typeface="Arial MT"/>
                <a:cs typeface="Arial MT"/>
              </a:rPr>
              <a:t>o </a:t>
            </a:r>
            <a:r>
              <a:rPr sz="1800" spc="-160" dirty="0">
                <a:latin typeface="Arial MT"/>
                <a:cs typeface="Arial MT"/>
              </a:rPr>
              <a:t>experto </a:t>
            </a:r>
            <a:r>
              <a:rPr sz="1800" spc="-185" dirty="0">
                <a:latin typeface="Arial MT"/>
                <a:cs typeface="Arial MT"/>
              </a:rPr>
              <a:t>que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realizará </a:t>
            </a:r>
            <a:r>
              <a:rPr sz="1800" spc="-135" dirty="0">
                <a:latin typeface="Arial MT"/>
                <a:cs typeface="Arial MT"/>
              </a:rPr>
              <a:t>la </a:t>
            </a:r>
            <a:r>
              <a:rPr sz="1800" spc="-160" dirty="0">
                <a:latin typeface="Arial MT"/>
                <a:cs typeface="Arial MT"/>
              </a:rPr>
              <a:t>estimación</a:t>
            </a:r>
            <a:r>
              <a:rPr sz="1800" spc="-155" dirty="0">
                <a:latin typeface="Arial MT"/>
                <a:cs typeface="Arial MT"/>
              </a:rPr>
              <a:t> </a:t>
            </a:r>
            <a:r>
              <a:rPr sz="1800" spc="-175" dirty="0">
                <a:latin typeface="Arial MT"/>
                <a:cs typeface="Arial MT"/>
              </a:rPr>
              <a:t>es</a:t>
            </a:r>
            <a:r>
              <a:rPr sz="1800" spc="-170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uno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los </a:t>
            </a:r>
            <a:r>
              <a:rPr sz="1800" spc="-175" dirty="0">
                <a:latin typeface="Arial MT"/>
                <a:cs typeface="Arial MT"/>
              </a:rPr>
              <a:t>elementos</a:t>
            </a:r>
            <a:r>
              <a:rPr sz="1800" spc="-170" dirty="0">
                <a:latin typeface="Arial MT"/>
                <a:cs typeface="Arial MT"/>
              </a:rPr>
              <a:t> </a:t>
            </a:r>
            <a:r>
              <a:rPr sz="1800" spc="-210" dirty="0">
                <a:latin typeface="Arial MT"/>
                <a:cs typeface="Arial MT"/>
              </a:rPr>
              <a:t>más</a:t>
            </a:r>
            <a:r>
              <a:rPr sz="1800" spc="-204" dirty="0">
                <a:latin typeface="Arial MT"/>
                <a:cs typeface="Arial MT"/>
              </a:rPr>
              <a:t> </a:t>
            </a:r>
            <a:r>
              <a:rPr sz="1800" spc="-160" dirty="0">
                <a:latin typeface="Arial MT"/>
                <a:cs typeface="Arial MT"/>
              </a:rPr>
              <a:t>importantes </a:t>
            </a:r>
            <a:r>
              <a:rPr sz="1800" spc="-185" dirty="0">
                <a:latin typeface="Arial MT"/>
                <a:cs typeface="Arial MT"/>
              </a:rPr>
              <a:t>a 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50" dirty="0">
                <a:latin typeface="Arial MT"/>
                <a:cs typeface="Arial MT"/>
              </a:rPr>
              <a:t>considerar:</a:t>
            </a:r>
            <a:endParaRPr sz="1800">
              <a:latin typeface="Arial MT"/>
              <a:cs typeface="Arial MT"/>
            </a:endParaRPr>
          </a:p>
          <a:p>
            <a:pPr marL="170180">
              <a:lnSpc>
                <a:spcPct val="100000"/>
              </a:lnSpc>
            </a:pPr>
            <a:r>
              <a:rPr sz="1800" spc="-175" dirty="0">
                <a:latin typeface="Arial MT"/>
                <a:cs typeface="Arial MT"/>
              </a:rPr>
              <a:t>Datos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Históricos: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70" dirty="0">
                <a:latin typeface="Arial MT"/>
                <a:cs typeface="Arial MT"/>
              </a:rPr>
              <a:t>corresponde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los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datos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históricos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60" dirty="0">
                <a:latin typeface="Arial MT"/>
                <a:cs typeface="Arial MT"/>
              </a:rPr>
              <a:t>proyectos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similares.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 marR="72390" indent="157480">
              <a:lnSpc>
                <a:spcPct val="100000"/>
              </a:lnSpc>
            </a:pPr>
            <a:r>
              <a:rPr sz="1800" spc="-175" dirty="0">
                <a:latin typeface="Arial MT"/>
                <a:cs typeface="Arial MT"/>
              </a:rPr>
              <a:t>Datos </a:t>
            </a:r>
            <a:r>
              <a:rPr sz="1800" spc="-155" dirty="0">
                <a:latin typeface="Arial MT"/>
                <a:cs typeface="Arial MT"/>
              </a:rPr>
              <a:t>Actuales: </a:t>
            </a:r>
            <a:r>
              <a:rPr sz="1800" spc="-160" dirty="0">
                <a:latin typeface="Arial MT"/>
                <a:cs typeface="Arial MT"/>
              </a:rPr>
              <a:t>por </a:t>
            </a:r>
            <a:r>
              <a:rPr sz="1800" spc="-170" dirty="0">
                <a:latin typeface="Arial MT"/>
                <a:cs typeface="Arial MT"/>
              </a:rPr>
              <a:t>ejemplo</a:t>
            </a:r>
            <a:r>
              <a:rPr sz="1800" spc="-165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en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30" dirty="0">
                <a:latin typeface="Arial MT"/>
                <a:cs typeface="Arial MT"/>
              </a:rPr>
              <a:t>el </a:t>
            </a:r>
            <a:r>
              <a:rPr sz="1800" spc="-150" dirty="0">
                <a:latin typeface="Arial MT"/>
                <a:cs typeface="Arial MT"/>
              </a:rPr>
              <a:t>sector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35" dirty="0">
                <a:latin typeface="Arial MT"/>
                <a:cs typeface="Arial MT"/>
              </a:rPr>
              <a:t>la </a:t>
            </a:r>
            <a:r>
              <a:rPr sz="1800" spc="-155" dirty="0">
                <a:latin typeface="Arial MT"/>
                <a:cs typeface="Arial MT"/>
              </a:rPr>
              <a:t>construcción </a:t>
            </a:r>
            <a:r>
              <a:rPr sz="1800" spc="-170" dirty="0">
                <a:latin typeface="Arial MT"/>
                <a:cs typeface="Arial MT"/>
              </a:rPr>
              <a:t>corresponde </a:t>
            </a:r>
            <a:r>
              <a:rPr sz="1800" spc="-185" dirty="0">
                <a:latin typeface="Arial MT"/>
                <a:cs typeface="Arial MT"/>
              </a:rPr>
              <a:t>a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los </a:t>
            </a:r>
            <a:r>
              <a:rPr sz="1800" spc="-160" dirty="0">
                <a:latin typeface="Arial MT"/>
                <a:cs typeface="Arial MT"/>
              </a:rPr>
              <a:t>costos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material, </a:t>
            </a:r>
            <a:r>
              <a:rPr sz="1800" spc="-160" dirty="0">
                <a:latin typeface="Arial MT"/>
                <a:cs typeface="Arial MT"/>
              </a:rPr>
              <a:t>recursos </a:t>
            </a:r>
            <a:r>
              <a:rPr sz="1800" spc="-135" dirty="0">
                <a:latin typeface="Arial MT"/>
                <a:cs typeface="Arial MT"/>
              </a:rPr>
              <a:t>tipo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50" dirty="0">
                <a:latin typeface="Arial MT"/>
                <a:cs typeface="Arial MT"/>
              </a:rPr>
              <a:t>labor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y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equipamiento.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 marR="249554" indent="104139">
              <a:lnSpc>
                <a:spcPct val="100000"/>
              </a:lnSpc>
            </a:pPr>
            <a:r>
              <a:rPr sz="1800" spc="-170" dirty="0">
                <a:latin typeface="Arial MT"/>
                <a:cs typeface="Arial MT"/>
              </a:rPr>
              <a:t>Metodología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de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60" dirty="0">
                <a:latin typeface="Arial MT"/>
                <a:cs typeface="Arial MT"/>
              </a:rPr>
              <a:t>Estimación: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75" dirty="0">
                <a:latin typeface="Arial MT"/>
                <a:cs typeface="Arial MT"/>
              </a:rPr>
              <a:t>Corresponde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30" dirty="0">
                <a:latin typeface="Arial MT"/>
                <a:cs typeface="Arial MT"/>
              </a:rPr>
              <a:t>al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método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50" dirty="0">
                <a:latin typeface="Arial MT"/>
                <a:cs typeface="Arial MT"/>
              </a:rPr>
              <a:t>específico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para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modelizar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los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50" dirty="0">
                <a:latin typeface="Arial MT"/>
                <a:cs typeface="Arial MT"/>
              </a:rPr>
              <a:t>costos,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40" dirty="0">
                <a:latin typeface="Arial MT"/>
                <a:cs typeface="Arial MT"/>
              </a:rPr>
              <a:t>tales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04" dirty="0">
                <a:latin typeface="Arial MT"/>
                <a:cs typeface="Arial MT"/>
              </a:rPr>
              <a:t>como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método </a:t>
            </a:r>
            <a:r>
              <a:rPr sz="1800" spc="-180" dirty="0">
                <a:latin typeface="Arial MT"/>
                <a:cs typeface="Arial MT"/>
              </a:rPr>
              <a:t> </a:t>
            </a:r>
            <a:r>
              <a:rPr sz="1800" spc="-160" dirty="0">
                <a:latin typeface="Arial MT"/>
                <a:cs typeface="Arial MT"/>
              </a:rPr>
              <a:t>paramétrico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85" dirty="0">
                <a:latin typeface="Arial MT"/>
                <a:cs typeface="Arial MT"/>
              </a:rPr>
              <a:t>o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60" dirty="0">
                <a:latin typeface="Arial MT"/>
                <a:cs typeface="Arial MT"/>
              </a:rPr>
              <a:t>tasas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140" dirty="0">
                <a:latin typeface="Arial MT"/>
                <a:cs typeface="Arial MT"/>
              </a:rPr>
              <a:t>unitarias.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 marR="867410" indent="104139">
              <a:lnSpc>
                <a:spcPct val="100000"/>
              </a:lnSpc>
            </a:pPr>
            <a:r>
              <a:rPr sz="1800" spc="-160" dirty="0">
                <a:latin typeface="Arial MT"/>
                <a:cs typeface="Arial MT"/>
              </a:rPr>
              <a:t>Información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50" dirty="0">
                <a:latin typeface="Arial MT"/>
                <a:cs typeface="Arial MT"/>
              </a:rPr>
              <a:t>del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55" dirty="0">
                <a:latin typeface="Arial MT"/>
                <a:cs typeface="Arial MT"/>
              </a:rPr>
              <a:t>Proyecto: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60" dirty="0">
                <a:latin typeface="Arial MT"/>
                <a:cs typeface="Arial MT"/>
              </a:rPr>
              <a:t>información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sobre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30" dirty="0">
                <a:latin typeface="Arial MT"/>
                <a:cs typeface="Arial MT"/>
              </a:rPr>
              <a:t>el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60" dirty="0">
                <a:latin typeface="Arial MT"/>
                <a:cs typeface="Arial MT"/>
              </a:rPr>
              <a:t>proyecto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40" dirty="0">
                <a:latin typeface="Arial MT"/>
                <a:cs typeface="Arial MT"/>
              </a:rPr>
              <a:t>actual,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incluyendo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30" dirty="0">
                <a:latin typeface="Arial MT"/>
                <a:cs typeface="Arial MT"/>
              </a:rPr>
              <a:t>el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alcance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65" dirty="0">
                <a:latin typeface="Arial MT"/>
                <a:cs typeface="Arial MT"/>
              </a:rPr>
              <a:t>y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45" dirty="0">
                <a:latin typeface="Arial MT"/>
                <a:cs typeface="Arial MT"/>
              </a:rPr>
              <a:t>las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50" dirty="0">
                <a:latin typeface="Arial MT"/>
                <a:cs typeface="Arial MT"/>
              </a:rPr>
              <a:t>principales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40" dirty="0">
                <a:latin typeface="Arial MT"/>
                <a:cs typeface="Arial MT"/>
              </a:rPr>
              <a:t>características.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19" y="493140"/>
            <a:ext cx="8945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TÉCNICAS</a:t>
            </a:r>
            <a:r>
              <a:rPr sz="3200" b="1" i="1" spc="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ESTIMACIÓN</a:t>
            </a:r>
            <a:r>
              <a:rPr sz="3200" b="1" i="1" spc="1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 COSTOS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2779" y="1193800"/>
            <a:ext cx="7091680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19" y="493140"/>
            <a:ext cx="8945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TÉCNICAS</a:t>
            </a:r>
            <a:r>
              <a:rPr sz="3200" b="1" i="1" spc="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ESTIMACIÓN</a:t>
            </a:r>
            <a:r>
              <a:rPr sz="3200" b="1" i="1" spc="1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 COSTOS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979" y="1137919"/>
            <a:ext cx="5153660" cy="50901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19" y="493140"/>
            <a:ext cx="8945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TÉCNICAS</a:t>
            </a:r>
            <a:r>
              <a:rPr sz="3200" b="1" i="1" spc="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ESTIMACIÓN</a:t>
            </a:r>
            <a:r>
              <a:rPr sz="3200" b="1" i="1" spc="1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 COSTOS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359" y="1104646"/>
            <a:ext cx="8045450" cy="466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sz="2400" b="1" spc="-25" dirty="0">
                <a:latin typeface="Arial"/>
                <a:cs typeface="Arial"/>
              </a:rPr>
              <a:t>HERRAMIENTAS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TÉCNICAS</a:t>
            </a:r>
            <a:endParaRPr sz="2400">
              <a:latin typeface="Arial"/>
              <a:cs typeface="Arial"/>
            </a:endParaRPr>
          </a:p>
          <a:p>
            <a:pPr marL="336550" indent="-324485">
              <a:lnSpc>
                <a:spcPct val="100000"/>
              </a:lnSpc>
              <a:buAutoNum type="arabicPeriod"/>
              <a:tabLst>
                <a:tab pos="337185" algn="l"/>
              </a:tabLst>
            </a:pPr>
            <a:r>
              <a:rPr sz="2800" spc="-220" dirty="0">
                <a:latin typeface="Arial MT"/>
                <a:cs typeface="Arial MT"/>
              </a:rPr>
              <a:t>Jui</a:t>
            </a:r>
            <a:r>
              <a:rPr sz="2800" spc="-275" dirty="0">
                <a:latin typeface="Arial MT"/>
                <a:cs typeface="Arial MT"/>
              </a:rPr>
              <a:t>c</a:t>
            </a:r>
            <a:r>
              <a:rPr sz="2800" spc="-125" dirty="0">
                <a:latin typeface="Arial MT"/>
                <a:cs typeface="Arial MT"/>
              </a:rPr>
              <a:t>i</a:t>
            </a:r>
            <a:r>
              <a:rPr sz="2800" spc="-285" dirty="0">
                <a:latin typeface="Arial MT"/>
                <a:cs typeface="Arial MT"/>
              </a:rPr>
              <a:t>o</a:t>
            </a:r>
            <a:r>
              <a:rPr sz="2800" spc="-120" dirty="0">
                <a:latin typeface="Arial MT"/>
                <a:cs typeface="Arial MT"/>
              </a:rPr>
              <a:t> </a:t>
            </a:r>
            <a:r>
              <a:rPr sz="2800" spc="-250" dirty="0">
                <a:latin typeface="Arial MT"/>
                <a:cs typeface="Arial MT"/>
              </a:rPr>
              <a:t>expertos</a:t>
            </a:r>
            <a:endParaRPr sz="280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buAutoNum type="arabicPeriod"/>
              <a:tabLst>
                <a:tab pos="337185" algn="l"/>
              </a:tabLst>
            </a:pPr>
            <a:r>
              <a:rPr sz="2800" spc="-330" dirty="0">
                <a:latin typeface="Arial MT"/>
                <a:cs typeface="Arial MT"/>
              </a:rPr>
              <a:t>E</a:t>
            </a:r>
            <a:r>
              <a:rPr sz="2800" spc="-204" dirty="0">
                <a:latin typeface="Arial MT"/>
                <a:cs typeface="Arial MT"/>
              </a:rPr>
              <a:t>st</a:t>
            </a:r>
            <a:r>
              <a:rPr sz="2800" spc="-135" dirty="0">
                <a:latin typeface="Arial MT"/>
                <a:cs typeface="Arial MT"/>
              </a:rPr>
              <a:t>i</a:t>
            </a:r>
            <a:r>
              <a:rPr sz="2800" spc="-425" dirty="0">
                <a:latin typeface="Arial MT"/>
                <a:cs typeface="Arial MT"/>
              </a:rPr>
              <a:t>m</a:t>
            </a:r>
            <a:r>
              <a:rPr sz="2800" spc="-280" dirty="0">
                <a:latin typeface="Arial MT"/>
                <a:cs typeface="Arial MT"/>
              </a:rPr>
              <a:t>a</a:t>
            </a:r>
            <a:r>
              <a:rPr sz="2800" spc="-260" dirty="0">
                <a:latin typeface="Arial MT"/>
                <a:cs typeface="Arial MT"/>
              </a:rPr>
              <a:t>c</a:t>
            </a:r>
            <a:r>
              <a:rPr sz="2800" spc="-135" dirty="0">
                <a:latin typeface="Arial MT"/>
                <a:cs typeface="Arial MT"/>
              </a:rPr>
              <a:t>i</a:t>
            </a:r>
            <a:r>
              <a:rPr sz="2800" spc="-290" dirty="0">
                <a:latin typeface="Arial MT"/>
                <a:cs typeface="Arial MT"/>
              </a:rPr>
              <a:t>ó</a:t>
            </a:r>
            <a:r>
              <a:rPr sz="2800" spc="-285" dirty="0">
                <a:latin typeface="Arial MT"/>
                <a:cs typeface="Arial MT"/>
              </a:rPr>
              <a:t>n</a:t>
            </a:r>
            <a:r>
              <a:rPr sz="2800" spc="-254" dirty="0">
                <a:latin typeface="Arial MT"/>
                <a:cs typeface="Arial MT"/>
              </a:rPr>
              <a:t> </a:t>
            </a:r>
            <a:r>
              <a:rPr sz="2800" spc="-335" dirty="0">
                <a:latin typeface="Arial MT"/>
                <a:cs typeface="Arial MT"/>
              </a:rPr>
              <a:t>A</a:t>
            </a:r>
            <a:r>
              <a:rPr sz="2800" spc="-260" dirty="0">
                <a:latin typeface="Arial MT"/>
                <a:cs typeface="Arial MT"/>
              </a:rPr>
              <a:t>náloga</a:t>
            </a:r>
            <a:endParaRPr sz="2800">
              <a:latin typeface="Arial MT"/>
              <a:cs typeface="Arial MT"/>
            </a:endParaRPr>
          </a:p>
          <a:p>
            <a:pPr marL="337185" indent="-325120">
              <a:lnSpc>
                <a:spcPct val="100000"/>
              </a:lnSpc>
              <a:buAutoNum type="arabicPeriod"/>
              <a:tabLst>
                <a:tab pos="337820" algn="l"/>
              </a:tabLst>
            </a:pPr>
            <a:r>
              <a:rPr sz="2800" spc="-330" dirty="0">
                <a:latin typeface="Arial MT"/>
                <a:cs typeface="Arial MT"/>
              </a:rPr>
              <a:t>E</a:t>
            </a:r>
            <a:r>
              <a:rPr sz="2800" spc="-265" dirty="0">
                <a:latin typeface="Arial MT"/>
                <a:cs typeface="Arial MT"/>
              </a:rPr>
              <a:t>s</a:t>
            </a:r>
            <a:r>
              <a:rPr sz="2800" spc="-145" dirty="0">
                <a:latin typeface="Arial MT"/>
                <a:cs typeface="Arial MT"/>
              </a:rPr>
              <a:t>t</a:t>
            </a:r>
            <a:r>
              <a:rPr sz="2800" spc="-125" dirty="0">
                <a:latin typeface="Arial MT"/>
                <a:cs typeface="Arial MT"/>
              </a:rPr>
              <a:t>i</a:t>
            </a:r>
            <a:r>
              <a:rPr sz="2800" spc="-325" dirty="0">
                <a:latin typeface="Arial MT"/>
                <a:cs typeface="Arial MT"/>
              </a:rPr>
              <a:t>mac</a:t>
            </a:r>
            <a:r>
              <a:rPr sz="2800" spc="-130" dirty="0">
                <a:latin typeface="Arial MT"/>
                <a:cs typeface="Arial MT"/>
              </a:rPr>
              <a:t>i</a:t>
            </a:r>
            <a:r>
              <a:rPr sz="2800" spc="-285" dirty="0">
                <a:latin typeface="Arial MT"/>
                <a:cs typeface="Arial MT"/>
              </a:rPr>
              <a:t>ó</a:t>
            </a:r>
            <a:r>
              <a:rPr sz="2800" spc="-280" dirty="0">
                <a:latin typeface="Arial MT"/>
                <a:cs typeface="Arial MT"/>
              </a:rPr>
              <a:t>n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-285" dirty="0">
                <a:latin typeface="Arial MT"/>
                <a:cs typeface="Arial MT"/>
              </a:rPr>
              <a:t>p</a:t>
            </a:r>
            <a:r>
              <a:rPr sz="2800" spc="-275" dirty="0">
                <a:latin typeface="Arial MT"/>
                <a:cs typeface="Arial MT"/>
              </a:rPr>
              <a:t>a</a:t>
            </a:r>
            <a:r>
              <a:rPr sz="2800" spc="-245" dirty="0">
                <a:latin typeface="Arial MT"/>
                <a:cs typeface="Arial MT"/>
              </a:rPr>
              <a:t>ramétr</a:t>
            </a:r>
            <a:r>
              <a:rPr sz="2800" spc="-125" dirty="0">
                <a:latin typeface="Arial MT"/>
                <a:cs typeface="Arial MT"/>
              </a:rPr>
              <a:t>i</a:t>
            </a:r>
            <a:r>
              <a:rPr sz="2800" spc="-265" dirty="0">
                <a:latin typeface="Arial MT"/>
                <a:cs typeface="Arial MT"/>
              </a:rPr>
              <a:t>c</a:t>
            </a:r>
            <a:r>
              <a:rPr sz="2800" spc="-280" dirty="0">
                <a:latin typeface="Arial MT"/>
                <a:cs typeface="Arial MT"/>
              </a:rPr>
              <a:t>a</a:t>
            </a:r>
            <a:endParaRPr sz="280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37185" algn="l"/>
              </a:tabLst>
            </a:pPr>
            <a:r>
              <a:rPr sz="2800" spc="-330" dirty="0">
                <a:latin typeface="Arial MT"/>
                <a:cs typeface="Arial MT"/>
              </a:rPr>
              <a:t>E</a:t>
            </a:r>
            <a:r>
              <a:rPr sz="2800" spc="-204" dirty="0">
                <a:latin typeface="Arial MT"/>
                <a:cs typeface="Arial MT"/>
              </a:rPr>
              <a:t>st</a:t>
            </a:r>
            <a:r>
              <a:rPr sz="2800" spc="-135" dirty="0">
                <a:latin typeface="Arial MT"/>
                <a:cs typeface="Arial MT"/>
              </a:rPr>
              <a:t>i</a:t>
            </a:r>
            <a:r>
              <a:rPr sz="2800" spc="-425" dirty="0">
                <a:latin typeface="Arial MT"/>
                <a:cs typeface="Arial MT"/>
              </a:rPr>
              <a:t>m</a:t>
            </a:r>
            <a:r>
              <a:rPr sz="2800" spc="-280" dirty="0">
                <a:latin typeface="Arial MT"/>
                <a:cs typeface="Arial MT"/>
              </a:rPr>
              <a:t>a</a:t>
            </a:r>
            <a:r>
              <a:rPr sz="2800" spc="-260" dirty="0">
                <a:latin typeface="Arial MT"/>
                <a:cs typeface="Arial MT"/>
              </a:rPr>
              <a:t>c</a:t>
            </a:r>
            <a:r>
              <a:rPr sz="2800" spc="-135" dirty="0">
                <a:latin typeface="Arial MT"/>
                <a:cs typeface="Arial MT"/>
              </a:rPr>
              <a:t>i</a:t>
            </a:r>
            <a:r>
              <a:rPr sz="2800" spc="-290" dirty="0">
                <a:latin typeface="Arial MT"/>
                <a:cs typeface="Arial MT"/>
              </a:rPr>
              <a:t>ó</a:t>
            </a:r>
            <a:r>
              <a:rPr sz="2800" spc="-285" dirty="0">
                <a:latin typeface="Arial MT"/>
                <a:cs typeface="Arial MT"/>
              </a:rPr>
              <a:t>n</a:t>
            </a:r>
            <a:r>
              <a:rPr sz="2800" spc="-125" dirty="0">
                <a:latin typeface="Arial MT"/>
                <a:cs typeface="Arial MT"/>
              </a:rPr>
              <a:t> </a:t>
            </a:r>
            <a:r>
              <a:rPr sz="2800" spc="-335" dirty="0">
                <a:latin typeface="Arial MT"/>
                <a:cs typeface="Arial MT"/>
              </a:rPr>
              <a:t>B</a:t>
            </a:r>
            <a:r>
              <a:rPr sz="2800" spc="-195" dirty="0">
                <a:latin typeface="Arial MT"/>
                <a:cs typeface="Arial MT"/>
              </a:rPr>
              <a:t>ott</a:t>
            </a:r>
            <a:r>
              <a:rPr sz="2800" spc="-275" dirty="0">
                <a:latin typeface="Arial MT"/>
                <a:cs typeface="Arial MT"/>
              </a:rPr>
              <a:t>o</a:t>
            </a:r>
            <a:r>
              <a:rPr sz="2800" spc="-405" dirty="0">
                <a:latin typeface="Arial MT"/>
                <a:cs typeface="Arial MT"/>
              </a:rPr>
              <a:t>m</a:t>
            </a:r>
            <a:r>
              <a:rPr sz="2800" spc="-175" dirty="0">
                <a:latin typeface="Arial MT"/>
                <a:cs typeface="Arial MT"/>
              </a:rPr>
              <a:t>-</a:t>
            </a:r>
            <a:r>
              <a:rPr sz="2800" spc="-290" dirty="0">
                <a:latin typeface="Arial MT"/>
                <a:cs typeface="Arial MT"/>
              </a:rPr>
              <a:t>u</a:t>
            </a:r>
            <a:r>
              <a:rPr sz="2800" spc="-285" dirty="0">
                <a:latin typeface="Arial MT"/>
                <a:cs typeface="Arial MT"/>
              </a:rPr>
              <a:t>p</a:t>
            </a:r>
            <a:r>
              <a:rPr sz="2800" spc="-150" dirty="0">
                <a:latin typeface="Arial MT"/>
                <a:cs typeface="Arial MT"/>
              </a:rPr>
              <a:t> </a:t>
            </a:r>
            <a:r>
              <a:rPr sz="2800" spc="-275" dirty="0">
                <a:latin typeface="Arial MT"/>
                <a:cs typeface="Arial MT"/>
              </a:rPr>
              <a:t>ascen</a:t>
            </a:r>
            <a:r>
              <a:rPr sz="2800" spc="-280" dirty="0">
                <a:latin typeface="Arial MT"/>
                <a:cs typeface="Arial MT"/>
              </a:rPr>
              <a:t>d</a:t>
            </a:r>
            <a:r>
              <a:rPr sz="2800" spc="-290" dirty="0">
                <a:latin typeface="Arial MT"/>
                <a:cs typeface="Arial MT"/>
              </a:rPr>
              <a:t>e</a:t>
            </a:r>
            <a:r>
              <a:rPr sz="2800" spc="-280" dirty="0">
                <a:latin typeface="Arial MT"/>
                <a:cs typeface="Arial MT"/>
              </a:rPr>
              <a:t>n</a:t>
            </a:r>
            <a:r>
              <a:rPr sz="2800" spc="-215" dirty="0">
                <a:latin typeface="Arial MT"/>
                <a:cs typeface="Arial MT"/>
              </a:rPr>
              <a:t>te</a:t>
            </a:r>
            <a:endParaRPr sz="2800">
              <a:latin typeface="Arial MT"/>
              <a:cs typeface="Arial MT"/>
            </a:endParaRPr>
          </a:p>
          <a:p>
            <a:pPr marL="337185" indent="-325120">
              <a:lnSpc>
                <a:spcPct val="100000"/>
              </a:lnSpc>
              <a:buAutoNum type="arabicPeriod"/>
              <a:tabLst>
                <a:tab pos="337820" algn="l"/>
              </a:tabLst>
            </a:pPr>
            <a:r>
              <a:rPr sz="2800" spc="-330" dirty="0">
                <a:latin typeface="Arial MT"/>
                <a:cs typeface="Arial MT"/>
              </a:rPr>
              <a:t>E</a:t>
            </a:r>
            <a:r>
              <a:rPr sz="2800" spc="-265" dirty="0">
                <a:latin typeface="Arial MT"/>
                <a:cs typeface="Arial MT"/>
              </a:rPr>
              <a:t>s</a:t>
            </a:r>
            <a:r>
              <a:rPr sz="2800" spc="-145" dirty="0">
                <a:latin typeface="Arial MT"/>
                <a:cs typeface="Arial MT"/>
              </a:rPr>
              <a:t>t</a:t>
            </a:r>
            <a:r>
              <a:rPr sz="2800" spc="-125" dirty="0">
                <a:latin typeface="Arial MT"/>
                <a:cs typeface="Arial MT"/>
              </a:rPr>
              <a:t>i</a:t>
            </a:r>
            <a:r>
              <a:rPr sz="2800" spc="-325" dirty="0">
                <a:latin typeface="Arial MT"/>
                <a:cs typeface="Arial MT"/>
              </a:rPr>
              <a:t>mac</a:t>
            </a:r>
            <a:r>
              <a:rPr sz="2800" spc="-130" dirty="0">
                <a:latin typeface="Arial MT"/>
                <a:cs typeface="Arial MT"/>
              </a:rPr>
              <a:t>i</a:t>
            </a:r>
            <a:r>
              <a:rPr sz="2800" spc="-285" dirty="0">
                <a:latin typeface="Arial MT"/>
                <a:cs typeface="Arial MT"/>
              </a:rPr>
              <a:t>ó</a:t>
            </a:r>
            <a:r>
              <a:rPr sz="2800" spc="-280" dirty="0">
                <a:latin typeface="Arial MT"/>
                <a:cs typeface="Arial MT"/>
              </a:rPr>
              <a:t>n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-285" dirty="0">
                <a:latin typeface="Arial MT"/>
                <a:cs typeface="Arial MT"/>
              </a:rPr>
              <a:t>p</a:t>
            </a:r>
            <a:r>
              <a:rPr sz="2800" spc="-275" dirty="0">
                <a:latin typeface="Arial MT"/>
                <a:cs typeface="Arial MT"/>
              </a:rPr>
              <a:t>o</a:t>
            </a:r>
            <a:r>
              <a:rPr sz="2800" spc="-170" dirty="0">
                <a:latin typeface="Arial MT"/>
                <a:cs typeface="Arial MT"/>
              </a:rPr>
              <a:t>r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-204" dirty="0">
                <a:latin typeface="Arial MT"/>
                <a:cs typeface="Arial MT"/>
              </a:rPr>
              <a:t>tre</a:t>
            </a:r>
            <a:r>
              <a:rPr sz="2800" spc="-254" dirty="0">
                <a:latin typeface="Arial MT"/>
                <a:cs typeface="Arial MT"/>
              </a:rPr>
              <a:t>s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270" dirty="0">
                <a:latin typeface="Arial MT"/>
                <a:cs typeface="Arial MT"/>
              </a:rPr>
              <a:t>va</a:t>
            </a:r>
            <a:r>
              <a:rPr sz="2800" spc="-135" dirty="0">
                <a:latin typeface="Arial MT"/>
                <a:cs typeface="Arial MT"/>
              </a:rPr>
              <a:t>l</a:t>
            </a:r>
            <a:r>
              <a:rPr sz="2800" spc="-250" dirty="0">
                <a:latin typeface="Arial MT"/>
                <a:cs typeface="Arial MT"/>
              </a:rPr>
              <a:t>ores</a:t>
            </a:r>
            <a:endParaRPr sz="2800">
              <a:latin typeface="Arial MT"/>
              <a:cs typeface="Arial MT"/>
            </a:endParaRPr>
          </a:p>
          <a:p>
            <a:pPr marL="319405" indent="-307340">
              <a:lnSpc>
                <a:spcPct val="100000"/>
              </a:lnSpc>
              <a:buAutoNum type="arabicPeriod"/>
              <a:tabLst>
                <a:tab pos="320040" algn="l"/>
              </a:tabLst>
            </a:pPr>
            <a:r>
              <a:rPr sz="2800" spc="-335" dirty="0">
                <a:latin typeface="Arial MT"/>
                <a:cs typeface="Arial MT"/>
              </a:rPr>
              <a:t>A</a:t>
            </a:r>
            <a:r>
              <a:rPr sz="2800" spc="-229" dirty="0">
                <a:latin typeface="Arial MT"/>
                <a:cs typeface="Arial MT"/>
              </a:rPr>
              <a:t>nál</a:t>
            </a:r>
            <a:r>
              <a:rPr sz="2800" spc="-130" dirty="0">
                <a:latin typeface="Arial MT"/>
                <a:cs typeface="Arial MT"/>
              </a:rPr>
              <a:t>i</a:t>
            </a:r>
            <a:r>
              <a:rPr sz="2800" spc="-260" dirty="0">
                <a:latin typeface="Arial MT"/>
                <a:cs typeface="Arial MT"/>
              </a:rPr>
              <a:t>s</a:t>
            </a:r>
            <a:r>
              <a:rPr sz="2800" spc="-135" dirty="0">
                <a:latin typeface="Arial MT"/>
                <a:cs typeface="Arial MT"/>
              </a:rPr>
              <a:t>i</a:t>
            </a:r>
            <a:r>
              <a:rPr sz="2800" spc="-254" dirty="0">
                <a:latin typeface="Arial MT"/>
                <a:cs typeface="Arial MT"/>
              </a:rPr>
              <a:t>s</a:t>
            </a:r>
            <a:r>
              <a:rPr sz="2800" spc="-110" dirty="0">
                <a:latin typeface="Arial MT"/>
                <a:cs typeface="Arial MT"/>
              </a:rPr>
              <a:t> </a:t>
            </a:r>
            <a:r>
              <a:rPr sz="2800" spc="-290" dirty="0">
                <a:latin typeface="Arial MT"/>
                <a:cs typeface="Arial MT"/>
              </a:rPr>
              <a:t>d</a:t>
            </a:r>
            <a:r>
              <a:rPr sz="2800" spc="-285" dirty="0">
                <a:latin typeface="Arial MT"/>
                <a:cs typeface="Arial MT"/>
              </a:rPr>
              <a:t>e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-229" dirty="0">
                <a:latin typeface="Arial MT"/>
                <a:cs typeface="Arial MT"/>
              </a:rPr>
              <a:t>reser</a:t>
            </a:r>
            <a:r>
              <a:rPr sz="2800" spc="-270" dirty="0">
                <a:latin typeface="Arial MT"/>
                <a:cs typeface="Arial MT"/>
              </a:rPr>
              <a:t>v</a:t>
            </a:r>
            <a:r>
              <a:rPr sz="2800" spc="-285" dirty="0">
                <a:latin typeface="Arial MT"/>
                <a:cs typeface="Arial MT"/>
              </a:rPr>
              <a:t>a</a:t>
            </a:r>
            <a:endParaRPr sz="2800">
              <a:latin typeface="Arial MT"/>
              <a:cs typeface="Arial MT"/>
            </a:endParaRPr>
          </a:p>
          <a:p>
            <a:pPr marL="337185" indent="-325120">
              <a:lnSpc>
                <a:spcPct val="100000"/>
              </a:lnSpc>
              <a:buAutoNum type="arabicPeriod"/>
              <a:tabLst>
                <a:tab pos="337820" algn="l"/>
              </a:tabLst>
            </a:pPr>
            <a:r>
              <a:rPr sz="2800" spc="-270" dirty="0">
                <a:latin typeface="Arial MT"/>
                <a:cs typeface="Arial MT"/>
              </a:rPr>
              <a:t>Reserv</a:t>
            </a:r>
            <a:r>
              <a:rPr sz="2800" spc="-280" dirty="0">
                <a:latin typeface="Arial MT"/>
                <a:cs typeface="Arial MT"/>
              </a:rPr>
              <a:t>a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-285" dirty="0">
                <a:latin typeface="Arial MT"/>
                <a:cs typeface="Arial MT"/>
              </a:rPr>
              <a:t>d</a:t>
            </a:r>
            <a:r>
              <a:rPr sz="2800" spc="-280" dirty="0">
                <a:latin typeface="Arial MT"/>
                <a:cs typeface="Arial MT"/>
              </a:rPr>
              <a:t>e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245" dirty="0">
                <a:latin typeface="Arial MT"/>
                <a:cs typeface="Arial MT"/>
              </a:rPr>
              <a:t>gest</a:t>
            </a:r>
            <a:r>
              <a:rPr sz="2800" spc="-130" dirty="0">
                <a:latin typeface="Arial MT"/>
                <a:cs typeface="Arial MT"/>
              </a:rPr>
              <a:t>i</a:t>
            </a:r>
            <a:r>
              <a:rPr sz="2800" spc="-285" dirty="0">
                <a:latin typeface="Arial MT"/>
                <a:cs typeface="Arial MT"/>
              </a:rPr>
              <a:t>ón</a:t>
            </a:r>
            <a:endParaRPr sz="2800">
              <a:latin typeface="Arial MT"/>
              <a:cs typeface="Arial MT"/>
            </a:endParaRPr>
          </a:p>
          <a:p>
            <a:pPr marL="336550" indent="-32448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37185" algn="l"/>
              </a:tabLst>
            </a:pPr>
            <a:r>
              <a:rPr sz="2800" spc="-360" dirty="0">
                <a:latin typeface="Arial MT"/>
                <a:cs typeface="Arial MT"/>
              </a:rPr>
              <a:t>C</a:t>
            </a:r>
            <a:r>
              <a:rPr sz="2800" spc="-229" dirty="0">
                <a:latin typeface="Arial MT"/>
                <a:cs typeface="Arial MT"/>
              </a:rPr>
              <a:t>ost</a:t>
            </a:r>
            <a:r>
              <a:rPr sz="2800" spc="-280" dirty="0">
                <a:latin typeface="Arial MT"/>
                <a:cs typeface="Arial MT"/>
              </a:rPr>
              <a:t>o</a:t>
            </a:r>
            <a:r>
              <a:rPr sz="2800" spc="-160" dirty="0">
                <a:latin typeface="Arial MT"/>
                <a:cs typeface="Arial MT"/>
              </a:rPr>
              <a:t> </a:t>
            </a:r>
            <a:r>
              <a:rPr sz="2800" spc="-290" dirty="0">
                <a:latin typeface="Arial MT"/>
                <a:cs typeface="Arial MT"/>
              </a:rPr>
              <a:t>d</a:t>
            </a:r>
            <a:r>
              <a:rPr sz="2800" spc="-285" dirty="0">
                <a:latin typeface="Arial MT"/>
                <a:cs typeface="Arial MT"/>
              </a:rPr>
              <a:t>e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-220" dirty="0">
                <a:latin typeface="Arial MT"/>
                <a:cs typeface="Arial MT"/>
              </a:rPr>
              <a:t>cal</a:t>
            </a:r>
            <a:r>
              <a:rPr sz="2800" spc="-135" dirty="0">
                <a:latin typeface="Arial MT"/>
                <a:cs typeface="Arial MT"/>
              </a:rPr>
              <a:t>i</a:t>
            </a:r>
            <a:r>
              <a:rPr sz="2800" spc="-290" dirty="0">
                <a:latin typeface="Arial MT"/>
                <a:cs typeface="Arial MT"/>
              </a:rPr>
              <a:t>dad</a:t>
            </a:r>
            <a:endParaRPr sz="2800">
              <a:latin typeface="Arial MT"/>
              <a:cs typeface="Arial MT"/>
            </a:endParaRPr>
          </a:p>
          <a:p>
            <a:pPr marL="337185" indent="-325120">
              <a:lnSpc>
                <a:spcPct val="100000"/>
              </a:lnSpc>
              <a:buAutoNum type="arabicPeriod"/>
              <a:tabLst>
                <a:tab pos="337820" algn="l"/>
              </a:tabLst>
            </a:pPr>
            <a:r>
              <a:rPr sz="2800" spc="-330" dirty="0">
                <a:latin typeface="Arial MT"/>
                <a:cs typeface="Arial MT"/>
              </a:rPr>
              <a:t>S</a:t>
            </a:r>
            <a:r>
              <a:rPr sz="2800" spc="-235" dirty="0">
                <a:latin typeface="Arial MT"/>
                <a:cs typeface="Arial MT"/>
              </a:rPr>
              <a:t>oftwar</a:t>
            </a:r>
            <a:r>
              <a:rPr sz="2800" spc="-280" dirty="0">
                <a:latin typeface="Arial MT"/>
                <a:cs typeface="Arial MT"/>
              </a:rPr>
              <a:t>e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285" dirty="0">
                <a:latin typeface="Arial MT"/>
                <a:cs typeface="Arial MT"/>
              </a:rPr>
              <a:t>d</a:t>
            </a:r>
            <a:r>
              <a:rPr sz="2800" spc="-280" dirty="0">
                <a:latin typeface="Arial MT"/>
                <a:cs typeface="Arial MT"/>
              </a:rPr>
              <a:t>e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229" dirty="0">
                <a:latin typeface="Arial MT"/>
                <a:cs typeface="Arial MT"/>
              </a:rPr>
              <a:t>est</a:t>
            </a:r>
            <a:r>
              <a:rPr sz="2800" spc="-135" dirty="0">
                <a:latin typeface="Arial MT"/>
                <a:cs typeface="Arial MT"/>
              </a:rPr>
              <a:t>i</a:t>
            </a:r>
            <a:r>
              <a:rPr sz="2800" spc="-325" dirty="0">
                <a:latin typeface="Arial MT"/>
                <a:cs typeface="Arial MT"/>
              </a:rPr>
              <a:t>mac</a:t>
            </a:r>
            <a:r>
              <a:rPr sz="2800" spc="-130" dirty="0">
                <a:latin typeface="Arial MT"/>
                <a:cs typeface="Arial MT"/>
              </a:rPr>
              <a:t>i</a:t>
            </a:r>
            <a:r>
              <a:rPr sz="2800" spc="-285" dirty="0">
                <a:latin typeface="Arial MT"/>
                <a:cs typeface="Arial MT"/>
              </a:rPr>
              <a:t>ó</a:t>
            </a:r>
            <a:r>
              <a:rPr sz="2800" spc="-280" dirty="0">
                <a:latin typeface="Arial MT"/>
                <a:cs typeface="Arial MT"/>
              </a:rPr>
              <a:t>n</a:t>
            </a:r>
            <a:r>
              <a:rPr sz="2800" spc="-120" dirty="0">
                <a:latin typeface="Arial MT"/>
                <a:cs typeface="Arial MT"/>
              </a:rPr>
              <a:t> </a:t>
            </a:r>
            <a:r>
              <a:rPr sz="2800" spc="-285" dirty="0">
                <a:latin typeface="Arial MT"/>
                <a:cs typeface="Arial MT"/>
              </a:rPr>
              <a:t>d</a:t>
            </a:r>
            <a:r>
              <a:rPr sz="2800" spc="-280" dirty="0">
                <a:latin typeface="Arial MT"/>
                <a:cs typeface="Arial MT"/>
              </a:rPr>
              <a:t>e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265" dirty="0">
                <a:latin typeface="Arial MT"/>
                <a:cs typeface="Arial MT"/>
              </a:rPr>
              <a:t>c</a:t>
            </a:r>
            <a:r>
              <a:rPr sz="2800" spc="-245" dirty="0">
                <a:latin typeface="Arial MT"/>
                <a:cs typeface="Arial MT"/>
              </a:rPr>
              <a:t>ostos</a:t>
            </a:r>
            <a:endParaRPr sz="2800">
              <a:latin typeface="Arial MT"/>
              <a:cs typeface="Arial MT"/>
            </a:endParaRPr>
          </a:p>
          <a:p>
            <a:pPr marL="481965" indent="-469900">
              <a:lnSpc>
                <a:spcPct val="100000"/>
              </a:lnSpc>
              <a:buAutoNum type="arabicPeriod"/>
              <a:tabLst>
                <a:tab pos="482600" algn="l"/>
              </a:tabLst>
            </a:pPr>
            <a:r>
              <a:rPr sz="2800" spc="-225" dirty="0">
                <a:latin typeface="Arial MT"/>
                <a:cs typeface="Arial MT"/>
              </a:rPr>
              <a:t>Análisis</a:t>
            </a:r>
            <a:r>
              <a:rPr sz="2800" spc="-110" dirty="0">
                <a:latin typeface="Arial MT"/>
                <a:cs typeface="Arial MT"/>
              </a:rPr>
              <a:t> </a:t>
            </a:r>
            <a:r>
              <a:rPr sz="2800" spc="-285" dirty="0">
                <a:latin typeface="Arial MT"/>
                <a:cs typeface="Arial MT"/>
              </a:rPr>
              <a:t>de</a:t>
            </a:r>
            <a:r>
              <a:rPr sz="2800" spc="-150" dirty="0">
                <a:latin typeface="Arial MT"/>
                <a:cs typeface="Arial MT"/>
              </a:rPr>
              <a:t> </a:t>
            </a:r>
            <a:r>
              <a:rPr sz="2800" spc="-254" dirty="0">
                <a:latin typeface="Arial MT"/>
                <a:cs typeface="Arial MT"/>
              </a:rPr>
              <a:t>propuestas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-260" dirty="0">
                <a:latin typeface="Arial MT"/>
                <a:cs typeface="Arial MT"/>
              </a:rPr>
              <a:t>para</a:t>
            </a:r>
            <a:r>
              <a:rPr sz="2800" spc="-155" dirty="0">
                <a:latin typeface="Arial MT"/>
                <a:cs typeface="Arial MT"/>
              </a:rPr>
              <a:t> </a:t>
            </a:r>
            <a:r>
              <a:rPr sz="2800" spc="-215" dirty="0">
                <a:latin typeface="Arial MT"/>
                <a:cs typeface="Arial MT"/>
              </a:rPr>
              <a:t>licitaciones</a:t>
            </a:r>
            <a:r>
              <a:rPr sz="2800" spc="-85" dirty="0">
                <a:latin typeface="Arial MT"/>
                <a:cs typeface="Arial MT"/>
              </a:rPr>
              <a:t> </a:t>
            </a:r>
            <a:r>
              <a:rPr sz="2800" spc="-225" dirty="0">
                <a:latin typeface="Arial MT"/>
                <a:cs typeface="Arial MT"/>
              </a:rPr>
              <a:t>(o</a:t>
            </a:r>
            <a:r>
              <a:rPr sz="2800" spc="-140" dirty="0">
                <a:latin typeface="Arial MT"/>
                <a:cs typeface="Arial MT"/>
              </a:rPr>
              <a:t> </a:t>
            </a:r>
            <a:r>
              <a:rPr sz="2800" spc="-285" dirty="0">
                <a:latin typeface="Arial MT"/>
                <a:cs typeface="Arial MT"/>
              </a:rPr>
              <a:t>de</a:t>
            </a:r>
            <a:r>
              <a:rPr sz="2800" spc="-150" dirty="0">
                <a:latin typeface="Arial MT"/>
                <a:cs typeface="Arial MT"/>
              </a:rPr>
              <a:t> </a:t>
            </a:r>
            <a:r>
              <a:rPr sz="2800" spc="-260" dirty="0">
                <a:latin typeface="Arial MT"/>
                <a:cs typeface="Arial MT"/>
              </a:rPr>
              <a:t>vendedores)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919" y="371982"/>
            <a:ext cx="10629265" cy="514604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2.6.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CALENDARIO</a:t>
            </a:r>
            <a:r>
              <a:rPr sz="3200" b="1" i="1" spc="3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10" dirty="0">
                <a:solidFill>
                  <a:srgbClr val="B80D0E"/>
                </a:solidFill>
                <a:latin typeface="Verdana"/>
                <a:cs typeface="Verdana"/>
              </a:rPr>
              <a:t>INVERSIONES</a:t>
            </a:r>
            <a:endParaRPr sz="3200">
              <a:latin typeface="Verdana"/>
              <a:cs typeface="Verdana"/>
            </a:endParaRPr>
          </a:p>
          <a:p>
            <a:pPr marL="12700" marR="412750">
              <a:lnSpc>
                <a:spcPct val="100000"/>
              </a:lnSpc>
              <a:spcBef>
                <a:spcPts val="950"/>
              </a:spcBef>
            </a:pPr>
            <a:r>
              <a:rPr sz="3200" spc="-660" dirty="0">
                <a:latin typeface="Arial MT"/>
                <a:cs typeface="Arial MT"/>
              </a:rPr>
              <a:t>T</a:t>
            </a:r>
            <a:r>
              <a:rPr sz="3200" spc="-330" dirty="0">
                <a:latin typeface="Arial MT"/>
                <a:cs typeface="Arial MT"/>
              </a:rPr>
              <a:t>od</a:t>
            </a:r>
            <a:r>
              <a:rPr sz="3200" spc="-325" dirty="0">
                <a:latin typeface="Arial MT"/>
                <a:cs typeface="Arial MT"/>
              </a:rPr>
              <a:t>o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85" dirty="0">
                <a:latin typeface="Arial MT"/>
                <a:cs typeface="Arial MT"/>
              </a:rPr>
              <a:t>pro</a:t>
            </a:r>
            <a:r>
              <a:rPr sz="3200" spc="-280" dirty="0">
                <a:latin typeface="Arial MT"/>
                <a:cs typeface="Arial MT"/>
              </a:rPr>
              <a:t>y</a:t>
            </a:r>
            <a:r>
              <a:rPr sz="3200" spc="-265" dirty="0">
                <a:latin typeface="Arial MT"/>
                <a:cs typeface="Arial MT"/>
              </a:rPr>
              <a:t>ect</a:t>
            </a:r>
            <a:r>
              <a:rPr sz="3200" spc="-320" dirty="0">
                <a:latin typeface="Arial MT"/>
                <a:cs typeface="Arial MT"/>
              </a:rPr>
              <a:t>o</a:t>
            </a:r>
            <a:r>
              <a:rPr sz="3200" spc="-170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requie</a:t>
            </a:r>
            <a:r>
              <a:rPr sz="3200" spc="-190" dirty="0">
                <a:latin typeface="Arial MT"/>
                <a:cs typeface="Arial MT"/>
              </a:rPr>
              <a:t>r</a:t>
            </a:r>
            <a:r>
              <a:rPr sz="3200" spc="-325" dirty="0">
                <a:latin typeface="Arial MT"/>
                <a:cs typeface="Arial MT"/>
              </a:rPr>
              <a:t>e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prep</a:t>
            </a:r>
            <a:r>
              <a:rPr sz="3200" spc="-320" dirty="0">
                <a:latin typeface="Arial MT"/>
                <a:cs typeface="Arial MT"/>
              </a:rPr>
              <a:t>a</a:t>
            </a:r>
            <a:r>
              <a:rPr sz="3200" spc="-235" dirty="0">
                <a:latin typeface="Arial MT"/>
                <a:cs typeface="Arial MT"/>
              </a:rPr>
              <a:t>rar</a:t>
            </a:r>
            <a:r>
              <a:rPr sz="3200" spc="-150" dirty="0">
                <a:latin typeface="Arial MT"/>
                <a:cs typeface="Arial MT"/>
              </a:rPr>
              <a:t> </a:t>
            </a:r>
            <a:r>
              <a:rPr sz="3200" spc="-330" dirty="0">
                <a:latin typeface="Arial MT"/>
                <a:cs typeface="Arial MT"/>
              </a:rPr>
              <a:t>u</a:t>
            </a:r>
            <a:r>
              <a:rPr sz="3200" spc="-325" dirty="0">
                <a:latin typeface="Arial MT"/>
                <a:cs typeface="Arial MT"/>
              </a:rPr>
              <a:t>n</a:t>
            </a:r>
            <a:r>
              <a:rPr sz="3200" spc="-180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c</a:t>
            </a:r>
            <a:r>
              <a:rPr sz="3200" spc="-185" dirty="0">
                <a:latin typeface="Arial MT"/>
                <a:cs typeface="Arial MT"/>
              </a:rPr>
              <a:t>r</a:t>
            </a:r>
            <a:r>
              <a:rPr sz="3200" spc="-300" dirty="0">
                <a:latin typeface="Arial MT"/>
                <a:cs typeface="Arial MT"/>
              </a:rPr>
              <a:t>onogr</a:t>
            </a:r>
            <a:r>
              <a:rPr sz="3200" spc="-320" dirty="0">
                <a:latin typeface="Arial MT"/>
                <a:cs typeface="Arial MT"/>
              </a:rPr>
              <a:t>a</a:t>
            </a:r>
            <a:r>
              <a:rPr sz="3200" spc="-484" dirty="0">
                <a:latin typeface="Arial MT"/>
                <a:cs typeface="Arial MT"/>
              </a:rPr>
              <a:t>m</a:t>
            </a:r>
            <a:r>
              <a:rPr sz="3200" spc="-325" dirty="0">
                <a:latin typeface="Arial MT"/>
                <a:cs typeface="Arial MT"/>
              </a:rPr>
              <a:t>a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330" dirty="0">
                <a:latin typeface="Arial MT"/>
                <a:cs typeface="Arial MT"/>
              </a:rPr>
              <a:t>d</a:t>
            </a:r>
            <a:r>
              <a:rPr sz="3200" spc="-325" dirty="0">
                <a:latin typeface="Arial MT"/>
                <a:cs typeface="Arial MT"/>
              </a:rPr>
              <a:t>e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inve</a:t>
            </a:r>
            <a:r>
              <a:rPr sz="3200" spc="-190" dirty="0">
                <a:latin typeface="Arial MT"/>
                <a:cs typeface="Arial MT"/>
              </a:rPr>
              <a:t>r</a:t>
            </a:r>
            <a:r>
              <a:rPr sz="3200" spc="-285" dirty="0">
                <a:latin typeface="Arial MT"/>
                <a:cs typeface="Arial MT"/>
              </a:rPr>
              <a:t>sione</a:t>
            </a:r>
            <a:r>
              <a:rPr sz="3200" spc="-290" dirty="0">
                <a:latin typeface="Arial MT"/>
                <a:cs typeface="Arial MT"/>
              </a:rPr>
              <a:t>s</a:t>
            </a:r>
            <a:r>
              <a:rPr sz="3200" spc="-145" dirty="0">
                <a:latin typeface="Arial MT"/>
                <a:cs typeface="Arial MT"/>
              </a:rPr>
              <a:t> </a:t>
            </a:r>
            <a:r>
              <a:rPr sz="3200" spc="-265" dirty="0">
                <a:latin typeface="Arial MT"/>
                <a:cs typeface="Arial MT"/>
              </a:rPr>
              <a:t>que  </a:t>
            </a:r>
            <a:r>
              <a:rPr sz="3200" spc="-290" dirty="0">
                <a:latin typeface="Arial MT"/>
                <a:cs typeface="Arial MT"/>
              </a:rPr>
              <a:t>señale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claramente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310" dirty="0">
                <a:latin typeface="Arial MT"/>
                <a:cs typeface="Arial MT"/>
              </a:rPr>
              <a:t>su</a:t>
            </a:r>
            <a:r>
              <a:rPr sz="3200" spc="-140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composición</a:t>
            </a:r>
            <a:r>
              <a:rPr sz="3200" spc="-145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y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50" dirty="0">
                <a:latin typeface="Arial MT"/>
                <a:cs typeface="Arial MT"/>
              </a:rPr>
              <a:t>las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fechas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en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que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310" dirty="0">
                <a:latin typeface="Arial MT"/>
                <a:cs typeface="Arial MT"/>
              </a:rPr>
              <a:t>se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280" dirty="0">
                <a:latin typeface="Arial MT"/>
                <a:cs typeface="Arial MT"/>
              </a:rPr>
              <a:t>efectuaran </a:t>
            </a:r>
            <a:r>
              <a:rPr sz="3200" spc="-869" dirty="0">
                <a:latin typeface="Arial MT"/>
                <a:cs typeface="Arial MT"/>
              </a:rPr>
              <a:t> </a:t>
            </a:r>
            <a:r>
              <a:rPr sz="3200" spc="-229" dirty="0">
                <a:latin typeface="Arial MT"/>
                <a:cs typeface="Arial MT"/>
              </a:rPr>
              <a:t>la</a:t>
            </a:r>
            <a:r>
              <a:rPr sz="3200" spc="-290" dirty="0">
                <a:latin typeface="Arial MT"/>
                <a:cs typeface="Arial MT"/>
              </a:rPr>
              <a:t>s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484" dirty="0">
                <a:latin typeface="Arial MT"/>
                <a:cs typeface="Arial MT"/>
              </a:rPr>
              <a:t>m</a:t>
            </a:r>
            <a:r>
              <a:rPr sz="3200" spc="-140" dirty="0">
                <a:latin typeface="Arial MT"/>
                <a:cs typeface="Arial MT"/>
              </a:rPr>
              <a:t>i</a:t>
            </a:r>
            <a:r>
              <a:rPr sz="3200" spc="-370" dirty="0">
                <a:latin typeface="Arial MT"/>
                <a:cs typeface="Arial MT"/>
              </a:rPr>
              <a:t>sma</a:t>
            </a:r>
            <a:r>
              <a:rPr sz="3200" spc="-280" dirty="0">
                <a:latin typeface="Arial MT"/>
                <a:cs typeface="Arial MT"/>
              </a:rPr>
              <a:t>s</a:t>
            </a:r>
            <a:r>
              <a:rPr sz="3200" spc="-160" dirty="0">
                <a:latin typeface="Arial MT"/>
                <a:cs typeface="Arial MT"/>
              </a:rPr>
              <a:t>.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200" spc="-355" dirty="0">
                <a:latin typeface="Arial MT"/>
                <a:cs typeface="Arial MT"/>
              </a:rPr>
              <a:t>En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75" dirty="0">
                <a:latin typeface="Arial MT"/>
                <a:cs typeface="Arial MT"/>
              </a:rPr>
              <a:t>esta</a:t>
            </a:r>
            <a:r>
              <a:rPr sz="3200" spc="-175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etapa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300" dirty="0">
                <a:latin typeface="Arial MT"/>
                <a:cs typeface="Arial MT"/>
              </a:rPr>
              <a:t>se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260" dirty="0">
                <a:latin typeface="Arial MT"/>
                <a:cs typeface="Arial MT"/>
              </a:rPr>
              <a:t>calcula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50" dirty="0">
                <a:latin typeface="Arial MT"/>
                <a:cs typeface="Arial MT"/>
              </a:rPr>
              <a:t>los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265" dirty="0">
                <a:latin typeface="Arial MT"/>
                <a:cs typeface="Arial MT"/>
              </a:rPr>
              <a:t>intereses</a:t>
            </a:r>
            <a:r>
              <a:rPr sz="3200" spc="-145" dirty="0">
                <a:latin typeface="Arial MT"/>
                <a:cs typeface="Arial MT"/>
              </a:rPr>
              <a:t> </a:t>
            </a:r>
            <a:r>
              <a:rPr sz="3200" spc="-285" dirty="0">
                <a:latin typeface="Arial MT"/>
                <a:cs typeface="Arial MT"/>
              </a:rPr>
              <a:t>derivados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de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275" dirty="0">
                <a:latin typeface="Arial MT"/>
                <a:cs typeface="Arial MT"/>
              </a:rPr>
              <a:t>aquellas</a:t>
            </a:r>
            <a:r>
              <a:rPr sz="3200" spc="-130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parte</a:t>
            </a:r>
            <a:r>
              <a:rPr sz="3200" spc="-17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de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29" dirty="0">
                <a:latin typeface="Arial MT"/>
                <a:cs typeface="Arial MT"/>
              </a:rPr>
              <a:t>la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265" dirty="0">
                <a:latin typeface="Arial MT"/>
                <a:cs typeface="Arial MT"/>
              </a:rPr>
              <a:t>Inversión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que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310" dirty="0">
                <a:latin typeface="Arial MT"/>
                <a:cs typeface="Arial MT"/>
              </a:rPr>
              <a:t>se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254" dirty="0">
                <a:latin typeface="Arial MT"/>
                <a:cs typeface="Arial MT"/>
              </a:rPr>
              <a:t>financia</a:t>
            </a:r>
            <a:r>
              <a:rPr sz="3200" spc="-150" dirty="0">
                <a:latin typeface="Arial MT"/>
                <a:cs typeface="Arial MT"/>
              </a:rPr>
              <a:t> </a:t>
            </a:r>
            <a:r>
              <a:rPr sz="3200" spc="-305" dirty="0">
                <a:latin typeface="Arial MT"/>
                <a:cs typeface="Arial MT"/>
              </a:rPr>
              <a:t>mediante</a:t>
            </a:r>
            <a:r>
              <a:rPr sz="3200" spc="-110" dirty="0">
                <a:latin typeface="Arial MT"/>
                <a:cs typeface="Arial MT"/>
              </a:rPr>
              <a:t> </a:t>
            </a:r>
            <a:r>
              <a:rPr sz="3200" spc="-305" dirty="0">
                <a:latin typeface="Arial MT"/>
                <a:cs typeface="Arial MT"/>
              </a:rPr>
              <a:t>préstamo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o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300" dirty="0">
                <a:latin typeface="Arial MT"/>
                <a:cs typeface="Arial MT"/>
              </a:rPr>
              <a:t>deuda.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Arial MT"/>
              <a:cs typeface="Arial MT"/>
            </a:endParaRPr>
          </a:p>
          <a:p>
            <a:pPr marL="12700" marR="394970">
              <a:lnSpc>
                <a:spcPct val="100000"/>
              </a:lnSpc>
            </a:pPr>
            <a:r>
              <a:rPr sz="3200" spc="-254" dirty="0">
                <a:latin typeface="Arial MT"/>
                <a:cs typeface="Arial MT"/>
              </a:rPr>
              <a:t>El</a:t>
            </a:r>
            <a:r>
              <a:rPr sz="3200" spc="-170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calendario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de</a:t>
            </a:r>
            <a:r>
              <a:rPr sz="3200" spc="-145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inversiones</a:t>
            </a:r>
            <a:r>
              <a:rPr sz="3200" spc="-140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ha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sido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275" dirty="0">
                <a:latin typeface="Arial MT"/>
                <a:cs typeface="Arial MT"/>
              </a:rPr>
              <a:t>estructurado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285" dirty="0">
                <a:latin typeface="Arial MT"/>
                <a:cs typeface="Arial MT"/>
              </a:rPr>
              <a:t>teniendo</a:t>
            </a:r>
            <a:r>
              <a:rPr sz="3200" spc="-130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en</a:t>
            </a:r>
            <a:r>
              <a:rPr sz="3200" spc="-150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cuenta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170" dirty="0">
                <a:latin typeface="Arial MT"/>
                <a:cs typeface="Arial MT"/>
              </a:rPr>
              <a:t>f</a:t>
            </a:r>
            <a:r>
              <a:rPr sz="3200" spc="-350" dirty="0">
                <a:latin typeface="Arial MT"/>
                <a:cs typeface="Arial MT"/>
              </a:rPr>
              <a:t>undamen</a:t>
            </a:r>
            <a:r>
              <a:rPr sz="3200" spc="-180" dirty="0">
                <a:latin typeface="Arial MT"/>
                <a:cs typeface="Arial MT"/>
              </a:rPr>
              <a:t>t</a:t>
            </a:r>
            <a:r>
              <a:rPr sz="3200" spc="-229" dirty="0">
                <a:latin typeface="Arial MT"/>
                <a:cs typeface="Arial MT"/>
              </a:rPr>
              <a:t>al</a:t>
            </a:r>
            <a:r>
              <a:rPr sz="3200" spc="-490" dirty="0">
                <a:latin typeface="Arial MT"/>
                <a:cs typeface="Arial MT"/>
              </a:rPr>
              <a:t>m</a:t>
            </a:r>
            <a:r>
              <a:rPr sz="3200" spc="-325" dirty="0">
                <a:latin typeface="Arial MT"/>
                <a:cs typeface="Arial MT"/>
              </a:rPr>
              <a:t>en</a:t>
            </a:r>
            <a:r>
              <a:rPr sz="3200" spc="-170" dirty="0">
                <a:latin typeface="Arial MT"/>
                <a:cs typeface="Arial MT"/>
              </a:rPr>
              <a:t>t</a:t>
            </a:r>
            <a:r>
              <a:rPr sz="3200" spc="-320" dirty="0">
                <a:latin typeface="Arial MT"/>
                <a:cs typeface="Arial MT"/>
              </a:rPr>
              <a:t>e</a:t>
            </a:r>
            <a:r>
              <a:rPr sz="3200" spc="-114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e</a:t>
            </a:r>
            <a:r>
              <a:rPr sz="3200" spc="-130" dirty="0">
                <a:latin typeface="Arial MT"/>
                <a:cs typeface="Arial MT"/>
              </a:rPr>
              <a:t>l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380" dirty="0">
                <a:latin typeface="Arial MT"/>
                <a:cs typeface="Arial MT"/>
              </a:rPr>
              <a:t>mon</a:t>
            </a:r>
            <a:r>
              <a:rPr sz="3200" spc="-175" dirty="0">
                <a:latin typeface="Arial MT"/>
                <a:cs typeface="Arial MT"/>
              </a:rPr>
              <a:t>t</a:t>
            </a:r>
            <a:r>
              <a:rPr sz="3200" spc="-320" dirty="0">
                <a:latin typeface="Arial MT"/>
                <a:cs typeface="Arial MT"/>
              </a:rPr>
              <a:t>o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d</a:t>
            </a:r>
            <a:r>
              <a:rPr sz="3200" spc="-320" dirty="0">
                <a:latin typeface="Arial MT"/>
                <a:cs typeface="Arial MT"/>
              </a:rPr>
              <a:t>e</a:t>
            </a:r>
            <a:r>
              <a:rPr sz="3200" spc="-145" dirty="0">
                <a:latin typeface="Arial MT"/>
                <a:cs typeface="Arial MT"/>
              </a:rPr>
              <a:t> </a:t>
            </a:r>
            <a:r>
              <a:rPr sz="3200" spc="-254" dirty="0">
                <a:latin typeface="Arial MT"/>
                <a:cs typeface="Arial MT"/>
              </a:rPr>
              <a:t>inver</a:t>
            </a:r>
            <a:r>
              <a:rPr sz="3200" spc="-280" dirty="0">
                <a:latin typeface="Arial MT"/>
                <a:cs typeface="Arial MT"/>
              </a:rPr>
              <a:t>sione</a:t>
            </a:r>
            <a:r>
              <a:rPr sz="3200" spc="-290" dirty="0">
                <a:latin typeface="Arial MT"/>
                <a:cs typeface="Arial MT"/>
              </a:rPr>
              <a:t>s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315" dirty="0">
                <a:latin typeface="Arial MT"/>
                <a:cs typeface="Arial MT"/>
              </a:rPr>
              <a:t>programad</a:t>
            </a:r>
            <a:r>
              <a:rPr sz="3200" spc="-320" dirty="0">
                <a:latin typeface="Arial MT"/>
                <a:cs typeface="Arial MT"/>
              </a:rPr>
              <a:t>o</a:t>
            </a:r>
            <a:r>
              <a:rPr sz="3200" spc="-130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pa</a:t>
            </a:r>
            <a:r>
              <a:rPr sz="3200" spc="-190" dirty="0">
                <a:latin typeface="Arial MT"/>
                <a:cs typeface="Arial MT"/>
              </a:rPr>
              <a:t>r</a:t>
            </a:r>
            <a:r>
              <a:rPr sz="3200" spc="-320" dirty="0">
                <a:latin typeface="Arial MT"/>
                <a:cs typeface="Arial MT"/>
              </a:rPr>
              <a:t>a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919" y="371982"/>
            <a:ext cx="10675620" cy="514604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2.6.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CALENDARIO</a:t>
            </a:r>
            <a:r>
              <a:rPr sz="3200" b="1" i="1" spc="3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10" dirty="0">
                <a:solidFill>
                  <a:srgbClr val="B80D0E"/>
                </a:solidFill>
                <a:latin typeface="Verdana"/>
                <a:cs typeface="Verdana"/>
              </a:rPr>
              <a:t>INVERSIONES</a:t>
            </a:r>
            <a:endParaRPr sz="320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  <a:spcBef>
                <a:spcPts val="950"/>
              </a:spcBef>
            </a:pPr>
            <a:r>
              <a:rPr sz="3200" spc="-250" dirty="0">
                <a:latin typeface="Arial MT"/>
                <a:cs typeface="Arial MT"/>
              </a:rPr>
              <a:t>los</a:t>
            </a:r>
            <a:r>
              <a:rPr sz="3200" spc="-245" dirty="0">
                <a:latin typeface="Arial MT"/>
                <a:cs typeface="Arial MT"/>
              </a:rPr>
              <a:t> </a:t>
            </a:r>
            <a:r>
              <a:rPr sz="3200" spc="-285" dirty="0">
                <a:latin typeface="Arial MT"/>
                <a:cs typeface="Arial MT"/>
              </a:rPr>
              <a:t>primeros</a:t>
            </a:r>
            <a:r>
              <a:rPr sz="3200" spc="-280" dirty="0">
                <a:latin typeface="Arial MT"/>
                <a:cs typeface="Arial MT"/>
              </a:rPr>
              <a:t> </a:t>
            </a:r>
            <a:r>
              <a:rPr sz="3200" spc="-315" dirty="0">
                <a:latin typeface="Arial MT"/>
                <a:cs typeface="Arial MT"/>
              </a:rPr>
              <a:t>años</a:t>
            </a:r>
            <a:r>
              <a:rPr sz="3200" spc="-310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y</a:t>
            </a:r>
            <a:r>
              <a:rPr sz="3200" spc="-285" dirty="0">
                <a:latin typeface="Arial MT"/>
                <a:cs typeface="Arial MT"/>
              </a:rPr>
              <a:t> </a:t>
            </a:r>
            <a:r>
              <a:rPr sz="3200" spc="-229" dirty="0">
                <a:latin typeface="Arial MT"/>
                <a:cs typeface="Arial MT"/>
              </a:rPr>
              <a:t>la</a:t>
            </a:r>
            <a:r>
              <a:rPr sz="3200" spc="-225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secuencia</a:t>
            </a:r>
            <a:r>
              <a:rPr sz="3200" spc="-285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y</a:t>
            </a:r>
            <a:r>
              <a:rPr sz="3200" spc="-285" dirty="0">
                <a:latin typeface="Arial MT"/>
                <a:cs typeface="Arial MT"/>
              </a:rPr>
              <a:t> </a:t>
            </a:r>
            <a:r>
              <a:rPr sz="3200" spc="-265" dirty="0">
                <a:latin typeface="Arial MT"/>
                <a:cs typeface="Arial MT"/>
              </a:rPr>
              <a:t>relaciones</a:t>
            </a:r>
            <a:r>
              <a:rPr sz="3200" spc="-260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de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precedencia</a:t>
            </a:r>
            <a:r>
              <a:rPr sz="3200" spc="-28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que 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310" dirty="0">
                <a:latin typeface="Arial MT"/>
                <a:cs typeface="Arial MT"/>
              </a:rPr>
              <a:t>guardan </a:t>
            </a:r>
            <a:r>
              <a:rPr sz="3200" spc="-270" dirty="0">
                <a:latin typeface="Arial MT"/>
                <a:cs typeface="Arial MT"/>
              </a:rPr>
              <a:t>entre </a:t>
            </a:r>
            <a:r>
              <a:rPr sz="3200" spc="-225" dirty="0">
                <a:latin typeface="Arial MT"/>
                <a:cs typeface="Arial MT"/>
              </a:rPr>
              <a:t>sí </a:t>
            </a:r>
            <a:r>
              <a:rPr sz="3200" spc="-250" dirty="0">
                <a:latin typeface="Arial MT"/>
                <a:cs typeface="Arial MT"/>
              </a:rPr>
              <a:t>los </a:t>
            </a:r>
            <a:r>
              <a:rPr sz="3200" spc="-240" dirty="0">
                <a:latin typeface="Arial MT"/>
                <a:cs typeface="Arial MT"/>
              </a:rPr>
              <a:t>distintos </a:t>
            </a:r>
            <a:r>
              <a:rPr sz="3200" spc="-270" dirty="0">
                <a:latin typeface="Arial MT"/>
                <a:cs typeface="Arial MT"/>
              </a:rPr>
              <a:t>proyectos, </a:t>
            </a:r>
            <a:r>
              <a:rPr sz="3200" spc="-265" dirty="0">
                <a:latin typeface="Arial MT"/>
                <a:cs typeface="Arial MT"/>
              </a:rPr>
              <a:t>tratando </a:t>
            </a:r>
            <a:r>
              <a:rPr sz="3200" spc="-325" dirty="0">
                <a:latin typeface="Arial MT"/>
                <a:cs typeface="Arial MT"/>
              </a:rPr>
              <a:t>de </a:t>
            </a:r>
            <a:r>
              <a:rPr sz="3200" spc="-250" dirty="0">
                <a:latin typeface="Arial MT"/>
                <a:cs typeface="Arial MT"/>
              </a:rPr>
              <a:t>lograr </a:t>
            </a:r>
            <a:r>
              <a:rPr sz="3200" spc="-345" dirty="0">
                <a:latin typeface="Arial MT"/>
                <a:cs typeface="Arial MT"/>
              </a:rPr>
              <a:t>además </a:t>
            </a:r>
            <a:r>
              <a:rPr sz="3200" spc="-325" dirty="0">
                <a:latin typeface="Arial MT"/>
                <a:cs typeface="Arial MT"/>
              </a:rPr>
              <a:t>un 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220" dirty="0">
                <a:latin typeface="Arial MT"/>
                <a:cs typeface="Arial MT"/>
              </a:rPr>
              <a:t>flujo</a:t>
            </a:r>
            <a:r>
              <a:rPr sz="3200" spc="-130" dirty="0">
                <a:latin typeface="Arial MT"/>
                <a:cs typeface="Arial MT"/>
              </a:rPr>
              <a:t> </a:t>
            </a:r>
            <a:r>
              <a:rPr sz="3200" spc="-300" dirty="0">
                <a:latin typeface="Arial MT"/>
                <a:cs typeface="Arial MT"/>
              </a:rPr>
              <a:t>balanceado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de</a:t>
            </a:r>
            <a:r>
              <a:rPr sz="3200" spc="-170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inversiones</a:t>
            </a:r>
            <a:r>
              <a:rPr sz="3200" spc="-130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anuales</a:t>
            </a:r>
            <a:r>
              <a:rPr sz="3200" spc="-160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para</a:t>
            </a:r>
            <a:r>
              <a:rPr sz="3200" spc="-145" dirty="0">
                <a:latin typeface="Arial MT"/>
                <a:cs typeface="Arial MT"/>
              </a:rPr>
              <a:t> </a:t>
            </a:r>
            <a:r>
              <a:rPr sz="3200" spc="-225" dirty="0">
                <a:latin typeface="Arial MT"/>
                <a:cs typeface="Arial MT"/>
              </a:rPr>
              <a:t>el</a:t>
            </a:r>
            <a:r>
              <a:rPr sz="3200" spc="-155" dirty="0">
                <a:latin typeface="Arial MT"/>
                <a:cs typeface="Arial MT"/>
              </a:rPr>
              <a:t> </a:t>
            </a:r>
            <a:r>
              <a:rPr sz="3200" spc="-285" dirty="0">
                <a:latin typeface="Arial MT"/>
                <a:cs typeface="Arial MT"/>
              </a:rPr>
              <a:t>período</a:t>
            </a:r>
            <a:r>
              <a:rPr sz="3200" spc="-170" dirty="0">
                <a:latin typeface="Arial MT"/>
                <a:cs typeface="Arial MT"/>
              </a:rPr>
              <a:t> </a:t>
            </a:r>
            <a:r>
              <a:rPr sz="3200" spc="-260" dirty="0">
                <a:latin typeface="Arial MT"/>
                <a:cs typeface="Arial MT"/>
              </a:rPr>
              <a:t>indicado.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Arial MT"/>
              <a:cs typeface="Arial MT"/>
            </a:endParaRP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sz="3200" spc="-335" dirty="0">
                <a:latin typeface="Arial MT"/>
                <a:cs typeface="Arial MT"/>
              </a:rPr>
              <a:t>Según</a:t>
            </a:r>
            <a:r>
              <a:rPr sz="3200" spc="-330" dirty="0">
                <a:latin typeface="Arial MT"/>
                <a:cs typeface="Arial MT"/>
              </a:rPr>
              <a:t> </a:t>
            </a:r>
            <a:r>
              <a:rPr sz="3200" spc="-275" dirty="0">
                <a:latin typeface="Arial MT"/>
                <a:cs typeface="Arial MT"/>
              </a:rPr>
              <a:t>este</a:t>
            </a:r>
            <a:r>
              <a:rPr sz="3200" spc="-270" dirty="0">
                <a:latin typeface="Arial MT"/>
                <a:cs typeface="Arial MT"/>
              </a:rPr>
              <a:t> </a:t>
            </a:r>
            <a:r>
              <a:rPr sz="3200" spc="-215" dirty="0">
                <a:latin typeface="Arial MT"/>
                <a:cs typeface="Arial MT"/>
              </a:rPr>
              <a:t>criterio,</a:t>
            </a:r>
            <a:r>
              <a:rPr sz="3200" spc="-210" dirty="0">
                <a:latin typeface="Arial MT"/>
                <a:cs typeface="Arial MT"/>
              </a:rPr>
              <a:t> </a:t>
            </a:r>
            <a:r>
              <a:rPr sz="3200" spc="-229" dirty="0">
                <a:latin typeface="Arial MT"/>
                <a:cs typeface="Arial MT"/>
              </a:rPr>
              <a:t>el</a:t>
            </a:r>
            <a:r>
              <a:rPr sz="3200" spc="-225" dirty="0">
                <a:latin typeface="Arial MT"/>
                <a:cs typeface="Arial MT"/>
              </a:rPr>
              <a:t> </a:t>
            </a:r>
            <a:r>
              <a:rPr sz="3200" spc="-310" dirty="0">
                <a:latin typeface="Arial MT"/>
                <a:cs typeface="Arial MT"/>
              </a:rPr>
              <a:t>programa</a:t>
            </a:r>
            <a:r>
              <a:rPr sz="3200" spc="-305" dirty="0">
                <a:latin typeface="Arial MT"/>
                <a:cs typeface="Arial MT"/>
              </a:rPr>
              <a:t> </a:t>
            </a:r>
            <a:r>
              <a:rPr sz="3200" spc="-320" dirty="0">
                <a:latin typeface="Arial MT"/>
                <a:cs typeface="Arial MT"/>
              </a:rPr>
              <a:t>de</a:t>
            </a:r>
            <a:r>
              <a:rPr sz="3200" spc="-315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inversiones</a:t>
            </a:r>
            <a:r>
              <a:rPr sz="3200" spc="-265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señala</a:t>
            </a:r>
            <a:r>
              <a:rPr sz="3200" spc="-28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una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240" dirty="0">
                <a:latin typeface="Arial MT"/>
                <a:cs typeface="Arial MT"/>
              </a:rPr>
              <a:t>cierta </a:t>
            </a:r>
            <a:r>
              <a:rPr sz="3200" spc="-235" dirty="0">
                <a:latin typeface="Arial MT"/>
                <a:cs typeface="Arial MT"/>
              </a:rPr>
              <a:t> </a:t>
            </a:r>
            <a:r>
              <a:rPr sz="3200" spc="-225" dirty="0">
                <a:latin typeface="Arial MT"/>
                <a:cs typeface="Arial MT"/>
              </a:rPr>
              <a:t>flexibilidad, </a:t>
            </a:r>
            <a:r>
              <a:rPr sz="3200" spc="-325" dirty="0">
                <a:latin typeface="Arial MT"/>
                <a:cs typeface="Arial MT"/>
              </a:rPr>
              <a:t>que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250" dirty="0">
                <a:latin typeface="Arial MT"/>
                <a:cs typeface="Arial MT"/>
              </a:rPr>
              <a:t>resulta </a:t>
            </a:r>
            <a:r>
              <a:rPr sz="3200" spc="-325" dirty="0">
                <a:latin typeface="Arial MT"/>
                <a:cs typeface="Arial MT"/>
              </a:rPr>
              <a:t>mayor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para</a:t>
            </a:r>
            <a:r>
              <a:rPr sz="3200" spc="-285" dirty="0">
                <a:latin typeface="Arial MT"/>
                <a:cs typeface="Arial MT"/>
              </a:rPr>
              <a:t> </a:t>
            </a:r>
            <a:r>
              <a:rPr sz="3200" spc="-250" dirty="0">
                <a:latin typeface="Arial MT"/>
                <a:cs typeface="Arial MT"/>
              </a:rPr>
              <a:t>las</a:t>
            </a:r>
            <a:r>
              <a:rPr sz="3200" spc="-245" dirty="0">
                <a:latin typeface="Arial MT"/>
                <a:cs typeface="Arial MT"/>
              </a:rPr>
              <a:t> </a:t>
            </a:r>
            <a:r>
              <a:rPr sz="3200" spc="-270" dirty="0">
                <a:latin typeface="Arial MT"/>
                <a:cs typeface="Arial MT"/>
              </a:rPr>
              <a:t>inversiones</a:t>
            </a:r>
            <a:r>
              <a:rPr sz="3200" spc="345" dirty="0">
                <a:latin typeface="Arial MT"/>
                <a:cs typeface="Arial MT"/>
              </a:rPr>
              <a:t> </a:t>
            </a:r>
            <a:r>
              <a:rPr sz="3200" spc="-370" dirty="0">
                <a:latin typeface="Arial MT"/>
                <a:cs typeface="Arial MT"/>
              </a:rPr>
              <a:t>más</a:t>
            </a:r>
            <a:r>
              <a:rPr sz="3200" spc="150" dirty="0">
                <a:latin typeface="Arial MT"/>
                <a:cs typeface="Arial MT"/>
              </a:rPr>
              <a:t> </a:t>
            </a:r>
            <a:r>
              <a:rPr sz="3200" spc="-275" dirty="0">
                <a:latin typeface="Arial MT"/>
                <a:cs typeface="Arial MT"/>
              </a:rPr>
              <a:t>alejadas</a:t>
            </a:r>
            <a:r>
              <a:rPr sz="3200" spc="340" dirty="0">
                <a:latin typeface="Arial MT"/>
                <a:cs typeface="Arial MT"/>
              </a:rPr>
              <a:t> </a:t>
            </a:r>
            <a:r>
              <a:rPr sz="3200" spc="-260" dirty="0">
                <a:latin typeface="Arial MT"/>
                <a:cs typeface="Arial MT"/>
              </a:rPr>
              <a:t>del </a:t>
            </a:r>
            <a:r>
              <a:rPr sz="3200" spc="-254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año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315" dirty="0">
                <a:latin typeface="Arial MT"/>
                <a:cs typeface="Arial MT"/>
              </a:rPr>
              <a:t>base</a:t>
            </a:r>
            <a:r>
              <a:rPr sz="3200" spc="-310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y</a:t>
            </a:r>
            <a:r>
              <a:rPr sz="3200" spc="-285" dirty="0">
                <a:latin typeface="Arial MT"/>
                <a:cs typeface="Arial MT"/>
              </a:rPr>
              <a:t> </a:t>
            </a:r>
            <a:r>
              <a:rPr sz="3200" spc="-330" dirty="0">
                <a:latin typeface="Arial MT"/>
                <a:cs typeface="Arial MT"/>
              </a:rPr>
              <a:t>menor</a:t>
            </a:r>
            <a:r>
              <a:rPr sz="3200" spc="-325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para</a:t>
            </a:r>
            <a:r>
              <a:rPr sz="3200" spc="-290" dirty="0">
                <a:latin typeface="Arial MT"/>
                <a:cs typeface="Arial MT"/>
              </a:rPr>
              <a:t> </a:t>
            </a:r>
            <a:r>
              <a:rPr sz="3200" spc="-250" dirty="0">
                <a:latin typeface="Arial MT"/>
                <a:cs typeface="Arial MT"/>
              </a:rPr>
              <a:t>las</a:t>
            </a:r>
            <a:r>
              <a:rPr sz="3200" spc="-245" dirty="0">
                <a:latin typeface="Arial MT"/>
                <a:cs typeface="Arial MT"/>
              </a:rPr>
              <a:t> </a:t>
            </a:r>
            <a:r>
              <a:rPr sz="3200" spc="-280" dirty="0">
                <a:latin typeface="Arial MT"/>
                <a:cs typeface="Arial MT"/>
              </a:rPr>
              <a:t>correspondientes</a:t>
            </a:r>
            <a:r>
              <a:rPr sz="3200" spc="-275" dirty="0">
                <a:latin typeface="Arial MT"/>
                <a:cs typeface="Arial MT"/>
              </a:rPr>
              <a:t> </a:t>
            </a:r>
            <a:r>
              <a:rPr sz="3200" spc="-320" dirty="0">
                <a:latin typeface="Arial MT"/>
                <a:cs typeface="Arial MT"/>
              </a:rPr>
              <a:t>a</a:t>
            </a:r>
            <a:r>
              <a:rPr sz="3200" spc="-315" dirty="0">
                <a:latin typeface="Arial MT"/>
                <a:cs typeface="Arial MT"/>
              </a:rPr>
              <a:t> </a:t>
            </a:r>
            <a:r>
              <a:rPr sz="3200" spc="-250" dirty="0">
                <a:latin typeface="Arial MT"/>
                <a:cs typeface="Arial MT"/>
              </a:rPr>
              <a:t>los</a:t>
            </a:r>
            <a:r>
              <a:rPr sz="3200" spc="-245" dirty="0">
                <a:latin typeface="Arial MT"/>
                <a:cs typeface="Arial MT"/>
              </a:rPr>
              <a:t> </a:t>
            </a:r>
            <a:r>
              <a:rPr sz="3200" spc="-285" dirty="0">
                <a:latin typeface="Arial MT"/>
                <a:cs typeface="Arial MT"/>
              </a:rPr>
              <a:t>primeros</a:t>
            </a:r>
            <a:r>
              <a:rPr sz="3200" spc="-280" dirty="0">
                <a:latin typeface="Arial MT"/>
                <a:cs typeface="Arial MT"/>
              </a:rPr>
              <a:t> </a:t>
            </a:r>
            <a:r>
              <a:rPr sz="3200" spc="-285" dirty="0">
                <a:latin typeface="Arial MT"/>
                <a:cs typeface="Arial MT"/>
              </a:rPr>
              <a:t>años, </a:t>
            </a:r>
            <a:r>
              <a:rPr sz="3200" spc="-280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especialmente</a:t>
            </a:r>
            <a:r>
              <a:rPr sz="3200" spc="310" dirty="0">
                <a:latin typeface="Arial MT"/>
                <a:cs typeface="Arial MT"/>
              </a:rPr>
              <a:t> </a:t>
            </a:r>
            <a:r>
              <a:rPr sz="3200" spc="-315" dirty="0">
                <a:latin typeface="Arial MT"/>
                <a:cs typeface="Arial MT"/>
              </a:rPr>
              <a:t>en</a:t>
            </a:r>
            <a:r>
              <a:rPr sz="3200" spc="260" dirty="0">
                <a:latin typeface="Arial MT"/>
                <a:cs typeface="Arial MT"/>
              </a:rPr>
              <a:t> </a:t>
            </a:r>
            <a:r>
              <a:rPr sz="3200" spc="-229" dirty="0">
                <a:latin typeface="Arial MT"/>
                <a:cs typeface="Arial MT"/>
              </a:rPr>
              <a:t>lo</a:t>
            </a:r>
            <a:r>
              <a:rPr sz="3200" spc="-22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que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280" dirty="0">
                <a:latin typeface="Arial MT"/>
                <a:cs typeface="Arial MT"/>
              </a:rPr>
              <a:t>respecta</a:t>
            </a:r>
            <a:r>
              <a:rPr sz="3200" spc="-27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a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250" dirty="0">
                <a:latin typeface="Arial MT"/>
                <a:cs typeface="Arial MT"/>
              </a:rPr>
              <a:t>los</a:t>
            </a:r>
            <a:r>
              <a:rPr sz="3200" spc="-245" dirty="0">
                <a:latin typeface="Arial MT"/>
                <a:cs typeface="Arial MT"/>
              </a:rPr>
              <a:t> </a:t>
            </a:r>
            <a:r>
              <a:rPr sz="3200" spc="-310" dirty="0">
                <a:latin typeface="Arial MT"/>
                <a:cs typeface="Arial MT"/>
              </a:rPr>
              <a:t>programas</a:t>
            </a:r>
            <a:r>
              <a:rPr sz="3200" spc="-305" dirty="0">
                <a:latin typeface="Arial MT"/>
                <a:cs typeface="Arial MT"/>
              </a:rPr>
              <a:t> </a:t>
            </a:r>
            <a:r>
              <a:rPr sz="3200" spc="-325" dirty="0">
                <a:latin typeface="Arial MT"/>
                <a:cs typeface="Arial MT"/>
              </a:rPr>
              <a:t>de</a:t>
            </a:r>
            <a:r>
              <a:rPr sz="3200" spc="-320" dirty="0">
                <a:latin typeface="Arial MT"/>
                <a:cs typeface="Arial MT"/>
              </a:rPr>
              <a:t> </a:t>
            </a:r>
            <a:r>
              <a:rPr sz="3200" spc="-245" dirty="0">
                <a:latin typeface="Arial MT"/>
                <a:cs typeface="Arial MT"/>
              </a:rPr>
              <a:t>vialidad </a:t>
            </a:r>
            <a:r>
              <a:rPr sz="3200" spc="-240" dirty="0">
                <a:latin typeface="Arial MT"/>
                <a:cs typeface="Arial MT"/>
              </a:rPr>
              <a:t> </a:t>
            </a:r>
            <a:r>
              <a:rPr sz="3200" spc="-310" dirty="0">
                <a:latin typeface="Arial MT"/>
                <a:cs typeface="Arial MT"/>
              </a:rPr>
              <a:t>se</a:t>
            </a:r>
            <a:r>
              <a:rPr sz="3200" spc="-285" dirty="0">
                <a:latin typeface="Arial MT"/>
                <a:cs typeface="Arial MT"/>
              </a:rPr>
              <a:t>c</a:t>
            </a:r>
            <a:r>
              <a:rPr sz="3200" spc="-275" dirty="0">
                <a:latin typeface="Arial MT"/>
                <a:cs typeface="Arial MT"/>
              </a:rPr>
              <a:t>undari</a:t>
            </a:r>
            <a:r>
              <a:rPr sz="3200" spc="-320" dirty="0">
                <a:latin typeface="Arial MT"/>
                <a:cs typeface="Arial MT"/>
              </a:rPr>
              <a:t>a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290" dirty="0">
                <a:latin typeface="Arial MT"/>
                <a:cs typeface="Arial MT"/>
              </a:rPr>
              <a:t>y</a:t>
            </a:r>
            <a:r>
              <a:rPr sz="3200" spc="-165" dirty="0">
                <a:latin typeface="Arial MT"/>
                <a:cs typeface="Arial MT"/>
              </a:rPr>
              <a:t> </a:t>
            </a:r>
            <a:r>
              <a:rPr sz="3200" spc="-295" dirty="0">
                <a:latin typeface="Arial MT"/>
                <a:cs typeface="Arial MT"/>
              </a:rPr>
              <a:t>prog</a:t>
            </a:r>
            <a:r>
              <a:rPr sz="3200" spc="-190" dirty="0">
                <a:latin typeface="Arial MT"/>
                <a:cs typeface="Arial MT"/>
              </a:rPr>
              <a:t>r</a:t>
            </a:r>
            <a:r>
              <a:rPr sz="3200" spc="-380" dirty="0">
                <a:latin typeface="Arial MT"/>
                <a:cs typeface="Arial MT"/>
              </a:rPr>
              <a:t>ama</a:t>
            </a:r>
            <a:r>
              <a:rPr sz="3200" spc="-285" dirty="0">
                <a:latin typeface="Arial MT"/>
                <a:cs typeface="Arial MT"/>
              </a:rPr>
              <a:t>s</a:t>
            </a:r>
            <a:r>
              <a:rPr sz="3200" spc="-160" dirty="0">
                <a:latin typeface="Arial MT"/>
                <a:cs typeface="Arial MT"/>
              </a:rPr>
              <a:t>.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19" y="493140"/>
            <a:ext cx="6492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2.7.</a:t>
            </a:r>
            <a:r>
              <a:rPr sz="3200" b="1" i="1" spc="-2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BALANCE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spc="-3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PERSONAL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919" y="1377696"/>
            <a:ext cx="1105217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89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La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forma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más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eficiente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calcular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el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costo del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recurso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humano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es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desagregando</a:t>
            </a:r>
            <a:r>
              <a:rPr sz="1800" spc="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al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máximo </a:t>
            </a:r>
            <a:r>
              <a:rPr sz="1800" dirty="0">
                <a:latin typeface="Trebuchet MS"/>
                <a:cs typeface="Trebuchet MS"/>
              </a:rPr>
              <a:t>las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funciones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y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tareas que se deben </a:t>
            </a:r>
            <a:r>
              <a:rPr sz="1800" dirty="0">
                <a:latin typeface="Trebuchet MS"/>
                <a:cs typeface="Trebuchet MS"/>
              </a:rPr>
              <a:t>realizar </a:t>
            </a:r>
            <a:r>
              <a:rPr sz="1800" spc="-5" dirty="0">
                <a:latin typeface="Trebuchet MS"/>
                <a:cs typeface="Trebuchet MS"/>
              </a:rPr>
              <a:t>en </a:t>
            </a:r>
            <a:r>
              <a:rPr sz="1800" dirty="0">
                <a:latin typeface="Trebuchet MS"/>
                <a:cs typeface="Trebuchet MS"/>
              </a:rPr>
              <a:t>la </a:t>
            </a:r>
            <a:r>
              <a:rPr sz="1800" spc="-5" dirty="0">
                <a:latin typeface="Trebuchet MS"/>
                <a:cs typeface="Trebuchet MS"/>
              </a:rPr>
              <a:t>operación del proyecto, con el objeto de definir el perfil de quienes 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deben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ocupar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cada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uno de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los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cargos identificados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y</a:t>
            </a:r>
            <a:r>
              <a:rPr sz="1800" spc="-5" dirty="0">
                <a:latin typeface="Trebuchet MS"/>
                <a:cs typeface="Trebuchet MS"/>
              </a:rPr>
              <a:t> calcular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la </a:t>
            </a:r>
            <a:r>
              <a:rPr sz="1800" spc="-5" dirty="0">
                <a:latin typeface="Trebuchet MS"/>
                <a:cs typeface="Trebuchet MS"/>
              </a:rPr>
              <a:t>cuantía de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la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remuneración</a:t>
            </a:r>
            <a:r>
              <a:rPr sz="1800" spc="3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asociadas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con 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cada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puesto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 </a:t>
            </a:r>
            <a:r>
              <a:rPr sz="1800" spc="-10" dirty="0">
                <a:latin typeface="Trebuchet MS"/>
                <a:cs typeface="Trebuchet MS"/>
              </a:rPr>
              <a:t>trabajo.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287020">
              <a:lnSpc>
                <a:spcPct val="100000"/>
              </a:lnSpc>
            </a:pPr>
            <a:r>
              <a:rPr sz="1800" spc="-25" dirty="0">
                <a:latin typeface="Trebuchet MS"/>
                <a:cs typeface="Trebuchet MS"/>
              </a:rPr>
              <a:t>Para</a:t>
            </a:r>
            <a:r>
              <a:rPr sz="1800" spc="-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esto,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lo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usual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es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especificar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todas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las actividades predictivas,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las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comerciales </a:t>
            </a:r>
            <a:r>
              <a:rPr sz="1800" dirty="0">
                <a:latin typeface="Trebuchet MS"/>
                <a:cs typeface="Trebuchet MS"/>
              </a:rPr>
              <a:t>, </a:t>
            </a:r>
            <a:r>
              <a:rPr sz="1800" spc="-5" dirty="0">
                <a:latin typeface="Trebuchet MS"/>
                <a:cs typeface="Trebuchet MS"/>
              </a:rPr>
              <a:t>administrativas </a:t>
            </a:r>
            <a:r>
              <a:rPr sz="1800" dirty="0">
                <a:latin typeface="Trebuchet MS"/>
                <a:cs typeface="Trebuchet MS"/>
              </a:rPr>
              <a:t>y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rebuchet MS"/>
                <a:cs typeface="Trebuchet MS"/>
              </a:rPr>
              <a:t>servicio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12700" marR="301625" indent="274320">
              <a:lnSpc>
                <a:spcPct val="100000"/>
              </a:lnSpc>
            </a:pPr>
            <a:r>
              <a:rPr sz="1800" dirty="0">
                <a:latin typeface="Trebuchet MS"/>
                <a:cs typeface="Trebuchet MS"/>
              </a:rPr>
              <a:t>La</a:t>
            </a:r>
            <a:r>
              <a:rPr sz="1800" spc="-5" dirty="0">
                <a:latin typeface="Trebuchet MS"/>
                <a:cs typeface="Trebuchet MS"/>
              </a:rPr>
              <a:t> importancia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 las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remuneraciones</a:t>
            </a:r>
            <a:r>
              <a:rPr sz="1800" spc="3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en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la</a:t>
            </a:r>
            <a:r>
              <a:rPr sz="1800" spc="-5" dirty="0">
                <a:latin typeface="Trebuchet MS"/>
                <a:cs typeface="Trebuchet MS"/>
              </a:rPr>
              <a:t> estructura total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 costos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del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proyecto dependerá</a:t>
            </a:r>
            <a:r>
              <a:rPr sz="1800" spc="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una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gran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cantidad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factores,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como el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grado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automatización,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el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nivel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tecnológico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</a:t>
            </a:r>
            <a:r>
              <a:rPr sz="1800" dirty="0">
                <a:latin typeface="Trebuchet MS"/>
                <a:cs typeface="Trebuchet MS"/>
              </a:rPr>
              <a:t> los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procesos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y</a:t>
            </a:r>
            <a:r>
              <a:rPr sz="1800" spc="-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la 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situación</a:t>
            </a:r>
            <a:r>
              <a:rPr sz="1800" spc="-10" dirty="0">
                <a:latin typeface="Trebuchet MS"/>
                <a:cs typeface="Trebuchet MS"/>
              </a:rPr>
              <a:t> general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del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mercado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laboral.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19" y="493140"/>
            <a:ext cx="6492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2.7.</a:t>
            </a:r>
            <a:r>
              <a:rPr sz="3200" b="1" i="1" spc="-2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BALANCE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spc="-3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PERSONAL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919" y="1377696"/>
            <a:ext cx="1107821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92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Generalmente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mientras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mayor</a:t>
            </a:r>
            <a:r>
              <a:rPr sz="1800" spc="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es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el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nivel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tecnológico,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menor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cantidad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personal</a:t>
            </a:r>
            <a:r>
              <a:rPr sz="1800" spc="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se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requerirá,</a:t>
            </a:r>
            <a:r>
              <a:rPr sz="1800" spc="2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aunque </a:t>
            </a:r>
            <a:r>
              <a:rPr sz="1800" spc="-5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probablemente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mayor</a:t>
            </a:r>
            <a:r>
              <a:rPr sz="1800" spc="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remuneración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unitaria.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287020">
              <a:lnSpc>
                <a:spcPct val="100000"/>
              </a:lnSpc>
              <a:spcBef>
                <a:spcPts val="1880"/>
              </a:spcBef>
            </a:pPr>
            <a:r>
              <a:rPr sz="1800" dirty="0">
                <a:latin typeface="Trebuchet MS"/>
                <a:cs typeface="Trebuchet MS"/>
              </a:rPr>
              <a:t>El</a:t>
            </a:r>
            <a:r>
              <a:rPr sz="1800" spc="-1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balance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personal</a:t>
            </a:r>
            <a:r>
              <a:rPr sz="1800" spc="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incorpora</a:t>
            </a:r>
            <a:r>
              <a:rPr sz="1800" dirty="0">
                <a:latin typeface="Trebuchet MS"/>
                <a:cs typeface="Trebuchet MS"/>
              </a:rPr>
              <a:t> la</a:t>
            </a:r>
            <a:r>
              <a:rPr sz="1800" spc="-5" dirty="0">
                <a:latin typeface="Trebuchet MS"/>
                <a:cs typeface="Trebuchet MS"/>
              </a:rPr>
              <a:t> estructura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remuneraciones</a:t>
            </a:r>
            <a:r>
              <a:rPr sz="1800" spc="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fijas,</a:t>
            </a:r>
            <a:r>
              <a:rPr sz="1800" spc="2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incluyendo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gratificaciones,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leyes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sociales,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bonos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 alimentación, movilización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y</a:t>
            </a:r>
            <a:r>
              <a:rPr sz="1800" spc="-5" dirty="0">
                <a:latin typeface="Trebuchet MS"/>
                <a:cs typeface="Trebuchet MS"/>
              </a:rPr>
              <a:t> costo de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turnos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especiales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520" y="3098800"/>
            <a:ext cx="4632960" cy="3309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19" y="272986"/>
            <a:ext cx="8925560" cy="95123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3440"/>
              </a:lnSpc>
              <a:spcBef>
                <a:spcPts val="550"/>
              </a:spcBef>
            </a:pPr>
            <a:r>
              <a:rPr sz="3200" i="1" dirty="0">
                <a:latin typeface="Verdana"/>
                <a:cs typeface="Verdana"/>
              </a:rPr>
              <a:t>2.8.</a:t>
            </a:r>
            <a:r>
              <a:rPr sz="3200" i="1" spc="-15" dirty="0">
                <a:latin typeface="Verdana"/>
                <a:cs typeface="Verdana"/>
              </a:rPr>
              <a:t> </a:t>
            </a:r>
            <a:r>
              <a:rPr sz="3200" i="1" spc="-10" dirty="0">
                <a:latin typeface="Verdana"/>
                <a:cs typeface="Verdana"/>
              </a:rPr>
              <a:t>ANTECEDENTES</a:t>
            </a:r>
            <a:r>
              <a:rPr sz="3200" i="1" spc="55" dirty="0">
                <a:latin typeface="Verdana"/>
                <a:cs typeface="Verdana"/>
              </a:rPr>
              <a:t> </a:t>
            </a:r>
            <a:r>
              <a:rPr sz="3200" i="1" spc="-5" dirty="0">
                <a:latin typeface="Verdana"/>
                <a:cs typeface="Verdana"/>
              </a:rPr>
              <a:t>ECONÓMICOS</a:t>
            </a:r>
            <a:r>
              <a:rPr sz="3200" i="1" spc="10" dirty="0">
                <a:latin typeface="Verdana"/>
                <a:cs typeface="Verdana"/>
              </a:rPr>
              <a:t> </a:t>
            </a:r>
            <a:r>
              <a:rPr sz="3200" i="1" spc="-5" dirty="0">
                <a:latin typeface="Verdana"/>
                <a:cs typeface="Verdana"/>
              </a:rPr>
              <a:t>DEL </a:t>
            </a:r>
            <a:r>
              <a:rPr sz="3200" i="1" spc="-1080" dirty="0">
                <a:latin typeface="Verdana"/>
                <a:cs typeface="Verdana"/>
              </a:rPr>
              <a:t> </a:t>
            </a:r>
            <a:r>
              <a:rPr sz="3200" i="1" spc="-5" dirty="0">
                <a:latin typeface="Verdana"/>
                <a:cs typeface="Verdana"/>
              </a:rPr>
              <a:t>ESTUDIO</a:t>
            </a:r>
            <a:r>
              <a:rPr sz="3200" i="1" spc="10" dirty="0">
                <a:latin typeface="Verdana"/>
                <a:cs typeface="Verdana"/>
              </a:rPr>
              <a:t> </a:t>
            </a:r>
            <a:r>
              <a:rPr sz="3200" i="1" spc="-5" dirty="0">
                <a:latin typeface="Verdana"/>
                <a:cs typeface="Verdana"/>
              </a:rPr>
              <a:t>TÉCNICO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377696"/>
            <a:ext cx="1119251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El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estudio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proyecto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debe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llegar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determinar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función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producción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óptima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utilización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eficiente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 eficaz de </a:t>
            </a:r>
            <a:r>
              <a:rPr sz="2000" spc="-5" dirty="0">
                <a:latin typeface="Times New Roman"/>
                <a:cs typeface="Times New Roman"/>
              </a:rPr>
              <a:t>los recursos disponibles para </a:t>
            </a:r>
            <a:r>
              <a:rPr sz="2000" dirty="0">
                <a:latin typeface="Times New Roman"/>
                <a:cs typeface="Times New Roman"/>
              </a:rPr>
              <a:t>la </a:t>
            </a:r>
            <a:r>
              <a:rPr sz="2000" spc="-5" dirty="0">
                <a:latin typeface="Times New Roman"/>
                <a:cs typeface="Times New Roman"/>
              </a:rPr>
              <a:t>producción del </a:t>
            </a:r>
            <a:r>
              <a:rPr sz="2000" dirty="0">
                <a:latin typeface="Times New Roman"/>
                <a:cs typeface="Times New Roman"/>
              </a:rPr>
              <a:t>bien o </a:t>
            </a:r>
            <a:r>
              <a:rPr sz="2000" spc="-5" dirty="0">
                <a:latin typeface="Times New Roman"/>
                <a:cs typeface="Times New Roman"/>
              </a:rPr>
              <a:t>servicio deseado.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Para ello </a:t>
            </a:r>
            <a:r>
              <a:rPr sz="2000" dirty="0">
                <a:latin typeface="Times New Roman"/>
                <a:cs typeface="Times New Roman"/>
              </a:rPr>
              <a:t>deberán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analizarse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las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distintas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alternativas</a:t>
            </a:r>
            <a:r>
              <a:rPr sz="2000" spc="3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condiciones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que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se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pueden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combinar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factores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productivos,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través </a:t>
            </a:r>
            <a:r>
              <a:rPr sz="2000" dirty="0">
                <a:latin typeface="Times New Roman"/>
                <a:cs typeface="Times New Roman"/>
              </a:rPr>
              <a:t>de la </a:t>
            </a:r>
            <a:r>
              <a:rPr sz="2000" spc="-5" dirty="0">
                <a:latin typeface="Times New Roman"/>
                <a:cs typeface="Times New Roman"/>
              </a:rPr>
              <a:t>cuantificación 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5" dirty="0">
                <a:latin typeface="Times New Roman"/>
                <a:cs typeface="Times New Roman"/>
              </a:rPr>
              <a:t>proyección en el tiempo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los </a:t>
            </a:r>
            <a:r>
              <a:rPr sz="2000" dirty="0">
                <a:latin typeface="Times New Roman"/>
                <a:cs typeface="Times New Roman"/>
              </a:rPr>
              <a:t>montos de </a:t>
            </a:r>
            <a:r>
              <a:rPr sz="2000" spc="-5" dirty="0">
                <a:latin typeface="Times New Roman"/>
                <a:cs typeface="Times New Roman"/>
              </a:rPr>
              <a:t>inversiones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capital, los costos 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5" dirty="0">
                <a:latin typeface="Times New Roman"/>
                <a:cs typeface="Times New Roman"/>
              </a:rPr>
              <a:t>los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ingresos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operación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asociados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cada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 </a:t>
            </a:r>
            <a:r>
              <a:rPr sz="2000" dirty="0">
                <a:latin typeface="Times New Roman"/>
                <a:cs typeface="Times New Roman"/>
              </a:rPr>
              <a:t>las</a:t>
            </a:r>
            <a:r>
              <a:rPr sz="2000" spc="-5" dirty="0">
                <a:latin typeface="Times New Roman"/>
                <a:cs typeface="Times New Roman"/>
              </a:rPr>
              <a:t> alternativas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producción.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latin typeface="Times New Roman"/>
                <a:cs typeface="Times New Roman"/>
              </a:rPr>
              <a:t>Proceso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de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producción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forma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que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una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serie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insumos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transforman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productos</a:t>
            </a:r>
            <a:r>
              <a:rPr sz="2000" spc="3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mediante</a:t>
            </a:r>
            <a:r>
              <a:rPr sz="2000" spc="3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participación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una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determinada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tecnología.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Los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distintos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procesos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productivos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pueden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clasificarse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función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su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flujo</a:t>
            </a:r>
            <a:r>
              <a:rPr sz="2000" spc="4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productivo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</a:t>
            </a:r>
            <a:r>
              <a:rPr sz="2000" spc="4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tipo</a:t>
            </a:r>
            <a:r>
              <a:rPr sz="2000" spc="4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producto,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teniendo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cada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caso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efectos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distintos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sobre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el</a:t>
            </a:r>
            <a:r>
              <a:rPr sz="2000" dirty="0">
                <a:latin typeface="Times New Roman"/>
                <a:cs typeface="Times New Roman"/>
              </a:rPr>
              <a:t> flujo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-5" dirty="0">
                <a:latin typeface="Times New Roman"/>
                <a:cs typeface="Times New Roman"/>
              </a:rPr>
              <a:t> caja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proyecto.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640"/>
            <a:ext cx="67138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2.1.</a:t>
            </a:r>
            <a:r>
              <a:rPr sz="3200" b="1" i="1" spc="-3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COSTOS</a:t>
            </a:r>
            <a:r>
              <a:rPr sz="3200" b="1" i="1" spc="-3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DIFERENCIALES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26840" y="533400"/>
            <a:ext cx="5143500" cy="6242685"/>
            <a:chOff x="3926840" y="533400"/>
            <a:chExt cx="5143500" cy="62426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6840" y="533400"/>
              <a:ext cx="5143500" cy="60121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08930" y="5342890"/>
              <a:ext cx="3152140" cy="1404620"/>
            </a:xfrm>
            <a:custGeom>
              <a:avLst/>
              <a:gdLst/>
              <a:ahLst/>
              <a:cxnLst/>
              <a:rect l="l" t="t" r="r" b="b"/>
              <a:pathLst>
                <a:path w="3152140" h="1404620">
                  <a:moveTo>
                    <a:pt x="0" y="702310"/>
                  </a:moveTo>
                  <a:lnTo>
                    <a:pt x="5224" y="644710"/>
                  </a:lnTo>
                  <a:lnTo>
                    <a:pt x="20627" y="588392"/>
                  </a:lnTo>
                  <a:lnTo>
                    <a:pt x="45803" y="533538"/>
                  </a:lnTo>
                  <a:lnTo>
                    <a:pt x="80347" y="480327"/>
                  </a:lnTo>
                  <a:lnTo>
                    <a:pt x="123852" y="428941"/>
                  </a:lnTo>
                  <a:lnTo>
                    <a:pt x="175914" y="379560"/>
                  </a:lnTo>
                  <a:lnTo>
                    <a:pt x="236127" y="332365"/>
                  </a:lnTo>
                  <a:lnTo>
                    <a:pt x="269163" y="309643"/>
                  </a:lnTo>
                  <a:lnTo>
                    <a:pt x="304084" y="287536"/>
                  </a:lnTo>
                  <a:lnTo>
                    <a:pt x="340841" y="266066"/>
                  </a:lnTo>
                  <a:lnTo>
                    <a:pt x="379381" y="245255"/>
                  </a:lnTo>
                  <a:lnTo>
                    <a:pt x="419656" y="225127"/>
                  </a:lnTo>
                  <a:lnTo>
                    <a:pt x="461613" y="205703"/>
                  </a:lnTo>
                  <a:lnTo>
                    <a:pt x="505202" y="187006"/>
                  </a:lnTo>
                  <a:lnTo>
                    <a:pt x="550372" y="169060"/>
                  </a:lnTo>
                  <a:lnTo>
                    <a:pt x="597074" y="151885"/>
                  </a:lnTo>
                  <a:lnTo>
                    <a:pt x="645255" y="135506"/>
                  </a:lnTo>
                  <a:lnTo>
                    <a:pt x="694866" y="119944"/>
                  </a:lnTo>
                  <a:lnTo>
                    <a:pt x="745855" y="105223"/>
                  </a:lnTo>
                  <a:lnTo>
                    <a:pt x="798172" y="91364"/>
                  </a:lnTo>
                  <a:lnTo>
                    <a:pt x="851766" y="78391"/>
                  </a:lnTo>
                  <a:lnTo>
                    <a:pt x="906587" y="66326"/>
                  </a:lnTo>
                  <a:lnTo>
                    <a:pt x="962584" y="55191"/>
                  </a:lnTo>
                  <a:lnTo>
                    <a:pt x="1019706" y="45010"/>
                  </a:lnTo>
                  <a:lnTo>
                    <a:pt x="1077902" y="35804"/>
                  </a:lnTo>
                  <a:lnTo>
                    <a:pt x="1137122" y="27597"/>
                  </a:lnTo>
                  <a:lnTo>
                    <a:pt x="1197316" y="20411"/>
                  </a:lnTo>
                  <a:lnTo>
                    <a:pt x="1258431" y="14268"/>
                  </a:lnTo>
                  <a:lnTo>
                    <a:pt x="1320418" y="9192"/>
                  </a:lnTo>
                  <a:lnTo>
                    <a:pt x="1383226" y="5204"/>
                  </a:lnTo>
                  <a:lnTo>
                    <a:pt x="1446805" y="2328"/>
                  </a:lnTo>
                  <a:lnTo>
                    <a:pt x="1511103" y="585"/>
                  </a:lnTo>
                  <a:lnTo>
                    <a:pt x="1576070" y="0"/>
                  </a:lnTo>
                  <a:lnTo>
                    <a:pt x="1641036" y="585"/>
                  </a:lnTo>
                  <a:lnTo>
                    <a:pt x="1705334" y="2328"/>
                  </a:lnTo>
                  <a:lnTo>
                    <a:pt x="1768913" y="5204"/>
                  </a:lnTo>
                  <a:lnTo>
                    <a:pt x="1831721" y="9192"/>
                  </a:lnTo>
                  <a:lnTo>
                    <a:pt x="1893708" y="14268"/>
                  </a:lnTo>
                  <a:lnTo>
                    <a:pt x="1954823" y="20411"/>
                  </a:lnTo>
                  <a:lnTo>
                    <a:pt x="2015017" y="27597"/>
                  </a:lnTo>
                  <a:lnTo>
                    <a:pt x="2074237" y="35804"/>
                  </a:lnTo>
                  <a:lnTo>
                    <a:pt x="2132433" y="45010"/>
                  </a:lnTo>
                  <a:lnTo>
                    <a:pt x="2189555" y="55191"/>
                  </a:lnTo>
                  <a:lnTo>
                    <a:pt x="2245552" y="66326"/>
                  </a:lnTo>
                  <a:lnTo>
                    <a:pt x="2300373" y="78391"/>
                  </a:lnTo>
                  <a:lnTo>
                    <a:pt x="2353967" y="91364"/>
                  </a:lnTo>
                  <a:lnTo>
                    <a:pt x="2406284" y="105223"/>
                  </a:lnTo>
                  <a:lnTo>
                    <a:pt x="2457273" y="119944"/>
                  </a:lnTo>
                  <a:lnTo>
                    <a:pt x="2506884" y="135506"/>
                  </a:lnTo>
                  <a:lnTo>
                    <a:pt x="2555065" y="151885"/>
                  </a:lnTo>
                  <a:lnTo>
                    <a:pt x="2601767" y="169060"/>
                  </a:lnTo>
                  <a:lnTo>
                    <a:pt x="2646937" y="187006"/>
                  </a:lnTo>
                  <a:lnTo>
                    <a:pt x="2690526" y="205703"/>
                  </a:lnTo>
                  <a:lnTo>
                    <a:pt x="2732483" y="225127"/>
                  </a:lnTo>
                  <a:lnTo>
                    <a:pt x="2772758" y="245255"/>
                  </a:lnTo>
                  <a:lnTo>
                    <a:pt x="2811298" y="266066"/>
                  </a:lnTo>
                  <a:lnTo>
                    <a:pt x="2848055" y="287536"/>
                  </a:lnTo>
                  <a:lnTo>
                    <a:pt x="2882976" y="309643"/>
                  </a:lnTo>
                  <a:lnTo>
                    <a:pt x="2916012" y="332365"/>
                  </a:lnTo>
                  <a:lnTo>
                    <a:pt x="2947112" y="355677"/>
                  </a:lnTo>
                  <a:lnTo>
                    <a:pt x="3003300" y="403988"/>
                  </a:lnTo>
                  <a:lnTo>
                    <a:pt x="3051134" y="454394"/>
                  </a:lnTo>
                  <a:lnTo>
                    <a:pt x="3090210" y="506716"/>
                  </a:lnTo>
                  <a:lnTo>
                    <a:pt x="3120120" y="560771"/>
                  </a:lnTo>
                  <a:lnTo>
                    <a:pt x="3140460" y="616379"/>
                  </a:lnTo>
                  <a:lnTo>
                    <a:pt x="3150825" y="673361"/>
                  </a:lnTo>
                  <a:lnTo>
                    <a:pt x="3152140" y="702310"/>
                  </a:lnTo>
                  <a:lnTo>
                    <a:pt x="3150825" y="731258"/>
                  </a:lnTo>
                  <a:lnTo>
                    <a:pt x="3140460" y="788240"/>
                  </a:lnTo>
                  <a:lnTo>
                    <a:pt x="3120120" y="843848"/>
                  </a:lnTo>
                  <a:lnTo>
                    <a:pt x="3090210" y="897903"/>
                  </a:lnTo>
                  <a:lnTo>
                    <a:pt x="3051134" y="950225"/>
                  </a:lnTo>
                  <a:lnTo>
                    <a:pt x="3003300" y="1000631"/>
                  </a:lnTo>
                  <a:lnTo>
                    <a:pt x="2947112" y="1048942"/>
                  </a:lnTo>
                  <a:lnTo>
                    <a:pt x="2916012" y="1072254"/>
                  </a:lnTo>
                  <a:lnTo>
                    <a:pt x="2882976" y="1094976"/>
                  </a:lnTo>
                  <a:lnTo>
                    <a:pt x="2848055" y="1117083"/>
                  </a:lnTo>
                  <a:lnTo>
                    <a:pt x="2811298" y="1138553"/>
                  </a:lnTo>
                  <a:lnTo>
                    <a:pt x="2772758" y="1159364"/>
                  </a:lnTo>
                  <a:lnTo>
                    <a:pt x="2732483" y="1179492"/>
                  </a:lnTo>
                  <a:lnTo>
                    <a:pt x="2690526" y="1198916"/>
                  </a:lnTo>
                  <a:lnTo>
                    <a:pt x="2646937" y="1217613"/>
                  </a:lnTo>
                  <a:lnTo>
                    <a:pt x="2601767" y="1235559"/>
                  </a:lnTo>
                  <a:lnTo>
                    <a:pt x="2555065" y="1252734"/>
                  </a:lnTo>
                  <a:lnTo>
                    <a:pt x="2506884" y="1269113"/>
                  </a:lnTo>
                  <a:lnTo>
                    <a:pt x="2457273" y="1284675"/>
                  </a:lnTo>
                  <a:lnTo>
                    <a:pt x="2406284" y="1299396"/>
                  </a:lnTo>
                  <a:lnTo>
                    <a:pt x="2353967" y="1313255"/>
                  </a:lnTo>
                  <a:lnTo>
                    <a:pt x="2300373" y="1326228"/>
                  </a:lnTo>
                  <a:lnTo>
                    <a:pt x="2245552" y="1338293"/>
                  </a:lnTo>
                  <a:lnTo>
                    <a:pt x="2189555" y="1349428"/>
                  </a:lnTo>
                  <a:lnTo>
                    <a:pt x="2132433" y="1359609"/>
                  </a:lnTo>
                  <a:lnTo>
                    <a:pt x="2074237" y="1368815"/>
                  </a:lnTo>
                  <a:lnTo>
                    <a:pt x="2015017" y="1377022"/>
                  </a:lnTo>
                  <a:lnTo>
                    <a:pt x="1954823" y="1384208"/>
                  </a:lnTo>
                  <a:lnTo>
                    <a:pt x="1893708" y="1390351"/>
                  </a:lnTo>
                  <a:lnTo>
                    <a:pt x="1831721" y="1395427"/>
                  </a:lnTo>
                  <a:lnTo>
                    <a:pt x="1768913" y="1399415"/>
                  </a:lnTo>
                  <a:lnTo>
                    <a:pt x="1705334" y="1402291"/>
                  </a:lnTo>
                  <a:lnTo>
                    <a:pt x="1641036" y="1404034"/>
                  </a:lnTo>
                  <a:lnTo>
                    <a:pt x="1576070" y="1404620"/>
                  </a:lnTo>
                  <a:lnTo>
                    <a:pt x="1511103" y="1404034"/>
                  </a:lnTo>
                  <a:lnTo>
                    <a:pt x="1446805" y="1402291"/>
                  </a:lnTo>
                  <a:lnTo>
                    <a:pt x="1383226" y="1399415"/>
                  </a:lnTo>
                  <a:lnTo>
                    <a:pt x="1320418" y="1395427"/>
                  </a:lnTo>
                  <a:lnTo>
                    <a:pt x="1258431" y="1390351"/>
                  </a:lnTo>
                  <a:lnTo>
                    <a:pt x="1197316" y="1384208"/>
                  </a:lnTo>
                  <a:lnTo>
                    <a:pt x="1137122" y="1377022"/>
                  </a:lnTo>
                  <a:lnTo>
                    <a:pt x="1077902" y="1368815"/>
                  </a:lnTo>
                  <a:lnTo>
                    <a:pt x="1019706" y="1359609"/>
                  </a:lnTo>
                  <a:lnTo>
                    <a:pt x="962584" y="1349428"/>
                  </a:lnTo>
                  <a:lnTo>
                    <a:pt x="906587" y="1338293"/>
                  </a:lnTo>
                  <a:lnTo>
                    <a:pt x="851766" y="1326228"/>
                  </a:lnTo>
                  <a:lnTo>
                    <a:pt x="798172" y="1313255"/>
                  </a:lnTo>
                  <a:lnTo>
                    <a:pt x="745855" y="1299396"/>
                  </a:lnTo>
                  <a:lnTo>
                    <a:pt x="694866" y="1284675"/>
                  </a:lnTo>
                  <a:lnTo>
                    <a:pt x="645255" y="1269113"/>
                  </a:lnTo>
                  <a:lnTo>
                    <a:pt x="597074" y="1252734"/>
                  </a:lnTo>
                  <a:lnTo>
                    <a:pt x="550372" y="1235559"/>
                  </a:lnTo>
                  <a:lnTo>
                    <a:pt x="505202" y="1217613"/>
                  </a:lnTo>
                  <a:lnTo>
                    <a:pt x="461613" y="1198916"/>
                  </a:lnTo>
                  <a:lnTo>
                    <a:pt x="419656" y="1179492"/>
                  </a:lnTo>
                  <a:lnTo>
                    <a:pt x="379381" y="1159364"/>
                  </a:lnTo>
                  <a:lnTo>
                    <a:pt x="340841" y="1138553"/>
                  </a:lnTo>
                  <a:lnTo>
                    <a:pt x="304084" y="1117083"/>
                  </a:lnTo>
                  <a:lnTo>
                    <a:pt x="269163" y="1094976"/>
                  </a:lnTo>
                  <a:lnTo>
                    <a:pt x="236127" y="1072254"/>
                  </a:lnTo>
                  <a:lnTo>
                    <a:pt x="205027" y="1048942"/>
                  </a:lnTo>
                  <a:lnTo>
                    <a:pt x="148839" y="1000631"/>
                  </a:lnTo>
                  <a:lnTo>
                    <a:pt x="101005" y="950225"/>
                  </a:lnTo>
                  <a:lnTo>
                    <a:pt x="61929" y="897903"/>
                  </a:lnTo>
                  <a:lnTo>
                    <a:pt x="32019" y="843848"/>
                  </a:lnTo>
                  <a:lnTo>
                    <a:pt x="11679" y="788240"/>
                  </a:lnTo>
                  <a:lnTo>
                    <a:pt x="1314" y="731258"/>
                  </a:lnTo>
                  <a:lnTo>
                    <a:pt x="0" y="702310"/>
                  </a:lnTo>
                  <a:close/>
                </a:path>
              </a:pathLst>
            </a:custGeom>
            <a:ln w="57150">
              <a:solidFill>
                <a:srgbClr val="B80D0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Según</a:t>
            </a:r>
            <a:r>
              <a:rPr dirty="0"/>
              <a:t> </a:t>
            </a:r>
            <a:r>
              <a:rPr spc="-5" dirty="0"/>
              <a:t>el </a:t>
            </a:r>
            <a:r>
              <a:rPr dirty="0"/>
              <a:t>flujo </a:t>
            </a:r>
            <a:r>
              <a:rPr spc="-5" dirty="0"/>
              <a:t>de </a:t>
            </a:r>
            <a:r>
              <a:rPr spc="-10" dirty="0"/>
              <a:t>producción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0" y="957262"/>
            <a:ext cx="11191240" cy="411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lphaLcParenR"/>
              <a:tabLst>
                <a:tab pos="469265" algn="l"/>
                <a:tab pos="4699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Por</a:t>
            </a:r>
            <a:r>
              <a:rPr sz="2000" b="1" spc="11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serie.-</a:t>
            </a:r>
            <a:r>
              <a:rPr sz="2000" b="1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cuando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ciertos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productos,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cuyo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diseño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básico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relativamente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estable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el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tiempo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están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destinados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</a:t>
            </a:r>
            <a:r>
              <a:rPr sz="2000" spc="-10" dirty="0">
                <a:latin typeface="Times New Roman"/>
                <a:cs typeface="Times New Roman"/>
              </a:rPr>
              <a:t> gran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mercado;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5715" indent="-457200" algn="just">
              <a:lnSpc>
                <a:spcPct val="100000"/>
              </a:lnSpc>
              <a:buAutoNum type="alphaLcParenR" startAt="2"/>
              <a:tabLst>
                <a:tab pos="4699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Por </a:t>
            </a:r>
            <a:r>
              <a:rPr sz="2000" b="1" dirty="0">
                <a:latin typeface="Times New Roman"/>
                <a:cs typeface="Times New Roman"/>
              </a:rPr>
              <a:t>pedido.- </a:t>
            </a:r>
            <a:r>
              <a:rPr sz="2000" spc="-2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producción </a:t>
            </a:r>
            <a:r>
              <a:rPr sz="2000" spc="-5" dirty="0">
                <a:latin typeface="Times New Roman"/>
                <a:cs typeface="Times New Roman"/>
              </a:rPr>
              <a:t>sigue secuencias diferentes </a:t>
            </a:r>
            <a:r>
              <a:rPr sz="2000" dirty="0">
                <a:latin typeface="Times New Roman"/>
                <a:cs typeface="Times New Roman"/>
              </a:rPr>
              <a:t>que </a:t>
            </a:r>
            <a:r>
              <a:rPr sz="2000" spc="-5" dirty="0">
                <a:latin typeface="Times New Roman"/>
                <a:cs typeface="Times New Roman"/>
              </a:rPr>
              <a:t>hace necesaria su flexibilidad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través </a:t>
            </a:r>
            <a:r>
              <a:rPr sz="2000" dirty="0">
                <a:latin typeface="Times New Roman"/>
                <a:cs typeface="Times New Roman"/>
              </a:rPr>
              <a:t>de la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mano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obra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5" dirty="0">
                <a:latin typeface="Times New Roman"/>
                <a:cs typeface="Times New Roman"/>
              </a:rPr>
              <a:t>equipos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suficientemente maleables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adaptarse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características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pedido,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lphaLcParenR" startAt="2"/>
            </a:pPr>
            <a:endParaRPr sz="2050">
              <a:latin typeface="Times New Roman"/>
              <a:cs typeface="Times New Roman"/>
            </a:endParaRPr>
          </a:p>
          <a:p>
            <a:pPr marL="469900" marR="10795" indent="-457200" algn="just">
              <a:lnSpc>
                <a:spcPct val="100000"/>
              </a:lnSpc>
              <a:buAutoNum type="alphaLcParenR" startAt="2"/>
              <a:tabLst>
                <a:tab pos="46990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Por proyecto.- </a:t>
            </a:r>
            <a:r>
              <a:rPr sz="2000" dirty="0">
                <a:latin typeface="Times New Roman"/>
                <a:cs typeface="Times New Roman"/>
              </a:rPr>
              <a:t>Corresponde a un </a:t>
            </a:r>
            <a:r>
              <a:rPr sz="2000" spc="-5" dirty="0">
                <a:latin typeface="Times New Roman"/>
                <a:cs typeface="Times New Roman"/>
              </a:rPr>
              <a:t>producto complejo </a:t>
            </a:r>
            <a:r>
              <a:rPr sz="2000" dirty="0">
                <a:latin typeface="Times New Roman"/>
                <a:cs typeface="Times New Roman"/>
              </a:rPr>
              <a:t>de carácter único, </a:t>
            </a:r>
            <a:r>
              <a:rPr sz="2000" spc="5" dirty="0">
                <a:latin typeface="Times New Roman"/>
                <a:cs typeface="Times New Roman"/>
              </a:rPr>
              <a:t>que </a:t>
            </a:r>
            <a:r>
              <a:rPr sz="2000" spc="-5" dirty="0">
                <a:latin typeface="Times New Roman"/>
                <a:cs typeface="Times New Roman"/>
              </a:rPr>
              <a:t>con tareas </a:t>
            </a:r>
            <a:r>
              <a:rPr sz="2000" dirty="0">
                <a:latin typeface="Times New Roman"/>
                <a:cs typeface="Times New Roman"/>
              </a:rPr>
              <a:t>bien </a:t>
            </a:r>
            <a:r>
              <a:rPr sz="2000" spc="-5" dirty="0">
                <a:latin typeface="Times New Roman"/>
                <a:cs typeface="Times New Roman"/>
              </a:rPr>
              <a:t>definidas </a:t>
            </a:r>
            <a:r>
              <a:rPr sz="2000" spc="-10" dirty="0">
                <a:latin typeface="Times New Roman"/>
                <a:cs typeface="Times New Roman"/>
              </a:rPr>
              <a:t>en </a:t>
            </a:r>
            <a:r>
              <a:rPr sz="2000" spc="-5" dirty="0">
                <a:latin typeface="Times New Roman"/>
                <a:cs typeface="Times New Roman"/>
              </a:rPr>
              <a:t> términos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recursos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plazos,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</a:t>
            </a:r>
            <a:r>
              <a:rPr sz="2000" spc="-10" dirty="0">
                <a:latin typeface="Times New Roman"/>
                <a:cs typeface="Times New Roman"/>
              </a:rPr>
              <a:t> origen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 </a:t>
            </a:r>
            <a:r>
              <a:rPr sz="2000" spc="-5" dirty="0">
                <a:latin typeface="Times New Roman"/>
                <a:cs typeface="Times New Roman"/>
              </a:rPr>
              <a:t>estudio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factibilidad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completo.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Según el </a:t>
            </a:r>
            <a:r>
              <a:rPr sz="2800" b="1" dirty="0">
                <a:solidFill>
                  <a:srgbClr val="B80D0E"/>
                </a:solidFill>
                <a:latin typeface="Times New Roman"/>
                <a:cs typeface="Times New Roman"/>
              </a:rPr>
              <a:t>tipo </a:t>
            </a:r>
            <a:r>
              <a:rPr sz="28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de</a:t>
            </a:r>
            <a:r>
              <a:rPr sz="2800" b="1" spc="-10" dirty="0">
                <a:solidFill>
                  <a:srgbClr val="B80D0E"/>
                </a:solidFill>
                <a:latin typeface="Times New Roman"/>
                <a:cs typeface="Times New Roman"/>
              </a:rPr>
              <a:t> producto</a:t>
            </a:r>
            <a:endParaRPr sz="2800">
              <a:latin typeface="Times New Roman"/>
              <a:cs typeface="Times New Roman"/>
            </a:endParaRPr>
          </a:p>
          <a:p>
            <a:pPr marL="469900" marR="8255" indent="-457200" algn="just">
              <a:lnSpc>
                <a:spcPct val="100000"/>
              </a:lnSpc>
              <a:spcBef>
                <a:spcPts val="40"/>
              </a:spcBef>
            </a:pPr>
            <a:r>
              <a:rPr sz="2000" b="1" spc="-5" dirty="0">
                <a:latin typeface="Times New Roman"/>
                <a:cs typeface="Times New Roman"/>
              </a:rPr>
              <a:t>a)</a:t>
            </a:r>
            <a:r>
              <a:rPr sz="2000" b="1" dirty="0">
                <a:latin typeface="Times New Roman"/>
                <a:cs typeface="Times New Roman"/>
              </a:rPr>
              <a:t> En </a:t>
            </a:r>
            <a:r>
              <a:rPr sz="2000" b="1" spc="-5" dirty="0">
                <a:latin typeface="Times New Roman"/>
                <a:cs typeface="Times New Roman"/>
              </a:rPr>
              <a:t>función </a:t>
            </a:r>
            <a:r>
              <a:rPr sz="2000" b="1" dirty="0">
                <a:latin typeface="Times New Roman"/>
                <a:cs typeface="Times New Roman"/>
              </a:rPr>
              <a:t>de los </a:t>
            </a:r>
            <a:r>
              <a:rPr sz="2000" b="1" spc="-5" dirty="0">
                <a:latin typeface="Times New Roman"/>
                <a:cs typeface="Times New Roman"/>
              </a:rPr>
              <a:t>bienes </a:t>
            </a:r>
            <a:r>
              <a:rPr sz="2000" b="1" dirty="0">
                <a:latin typeface="Times New Roman"/>
                <a:cs typeface="Times New Roman"/>
              </a:rPr>
              <a:t>o </a:t>
            </a:r>
            <a:r>
              <a:rPr sz="2000" b="1" spc="-5" dirty="0">
                <a:latin typeface="Times New Roman"/>
                <a:cs typeface="Times New Roman"/>
              </a:rPr>
              <a:t>servicios </a:t>
            </a:r>
            <a:r>
              <a:rPr sz="2000" b="1" dirty="0">
                <a:latin typeface="Times New Roman"/>
                <a:cs typeface="Times New Roman"/>
              </a:rPr>
              <a:t>que </a:t>
            </a:r>
            <a:r>
              <a:rPr sz="2000" b="1" spc="-5" dirty="0">
                <a:latin typeface="Times New Roman"/>
                <a:cs typeface="Times New Roman"/>
              </a:rPr>
              <a:t>va </a:t>
            </a:r>
            <a:r>
              <a:rPr sz="2000" b="1" dirty="0">
                <a:latin typeface="Times New Roman"/>
                <a:cs typeface="Times New Roman"/>
              </a:rPr>
              <a:t>a </a:t>
            </a:r>
            <a:r>
              <a:rPr sz="2000" b="1" spc="-25" dirty="0">
                <a:latin typeface="Times New Roman"/>
                <a:cs typeface="Times New Roman"/>
              </a:rPr>
              <a:t>producir.- </a:t>
            </a:r>
            <a:r>
              <a:rPr sz="2000" spc="-5" dirty="0">
                <a:latin typeface="Times New Roman"/>
                <a:cs typeface="Times New Roman"/>
              </a:rPr>
              <a:t>Muchas veces un mismo producto </a:t>
            </a:r>
            <a:r>
              <a:rPr sz="2000" spc="-10" dirty="0">
                <a:latin typeface="Times New Roman"/>
                <a:cs typeface="Times New Roman"/>
              </a:rPr>
              <a:t>puede </a:t>
            </a:r>
            <a:r>
              <a:rPr sz="2000" spc="-5" dirty="0">
                <a:latin typeface="Times New Roman"/>
                <a:cs typeface="Times New Roman"/>
              </a:rPr>
              <a:t> obtenerse utilizando mas </a:t>
            </a:r>
            <a:r>
              <a:rPr sz="2000" dirty="0">
                <a:latin typeface="Times New Roman"/>
                <a:cs typeface="Times New Roman"/>
              </a:rPr>
              <a:t>de un </a:t>
            </a:r>
            <a:r>
              <a:rPr sz="2000" spc="-5" dirty="0">
                <a:latin typeface="Times New Roman"/>
                <a:cs typeface="Times New Roman"/>
              </a:rPr>
              <a:t>proceso productivo 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5" dirty="0">
                <a:latin typeface="Times New Roman"/>
                <a:cs typeface="Times New Roman"/>
              </a:rPr>
              <a:t>en ese </a:t>
            </a:r>
            <a:r>
              <a:rPr sz="2000" spc="-10" dirty="0">
                <a:latin typeface="Times New Roman"/>
                <a:cs typeface="Times New Roman"/>
              </a:rPr>
              <a:t>caso </a:t>
            </a:r>
            <a:r>
              <a:rPr sz="2000" dirty="0">
                <a:latin typeface="Times New Roman"/>
                <a:cs typeface="Times New Roman"/>
              </a:rPr>
              <a:t>deberá analizarse </a:t>
            </a:r>
            <a:r>
              <a:rPr sz="2000" spc="-5" dirty="0">
                <a:latin typeface="Times New Roman"/>
                <a:cs typeface="Times New Roman"/>
              </a:rPr>
              <a:t>cada alternativa para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determinar con</a:t>
            </a:r>
            <a:r>
              <a:rPr sz="2000" dirty="0">
                <a:latin typeface="Times New Roman"/>
                <a:cs typeface="Times New Roman"/>
              </a:rPr>
              <a:t> que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intensidad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 utilizaran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factores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producción.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" y="525779"/>
            <a:ext cx="3029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Efectos</a:t>
            </a:r>
            <a:r>
              <a:rPr spc="-45" dirty="0"/>
              <a:t> </a:t>
            </a:r>
            <a:r>
              <a:rPr spc="-10" dirty="0"/>
              <a:t>Económicos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0" y="1384553"/>
            <a:ext cx="11191240" cy="307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El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proceso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productivo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la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tecnología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selecciona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influirán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directamente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inversiones,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los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costos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los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ingresos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proyecto.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05765" algn="l"/>
                <a:tab pos="1394460" algn="l"/>
                <a:tab pos="2504440" algn="l"/>
                <a:tab pos="4511675" algn="l"/>
                <a:tab pos="5489575" algn="l"/>
                <a:tab pos="6988175" algn="l"/>
                <a:tab pos="8167370" algn="l"/>
                <a:tab pos="9653270" algn="l"/>
                <a:tab pos="10817225" algn="l"/>
              </a:tabLst>
            </a:pPr>
            <a:r>
              <a:rPr sz="2000" spc="-25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a	</a:t>
            </a:r>
            <a:r>
              <a:rPr sz="2000" spc="-10" dirty="0">
                <a:latin typeface="Times New Roman"/>
                <a:cs typeface="Times New Roman"/>
              </a:rPr>
              <a:t>ca</a:t>
            </a:r>
            <a:r>
              <a:rPr sz="2000" dirty="0">
                <a:latin typeface="Times New Roman"/>
                <a:cs typeface="Times New Roman"/>
              </a:rPr>
              <a:t>nt</a:t>
            </a:r>
            <a:r>
              <a:rPr sz="2000" spc="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d	y 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d	de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maquin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ri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,	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qui</a:t>
            </a:r>
            <a:r>
              <a:rPr sz="2000" spc="-20" dirty="0">
                <a:latin typeface="Times New Roman"/>
                <a:cs typeface="Times New Roman"/>
              </a:rPr>
              <a:t>p</a:t>
            </a:r>
            <a:r>
              <a:rPr sz="2000" spc="-5" dirty="0">
                <a:latin typeface="Times New Roman"/>
                <a:cs typeface="Times New Roman"/>
              </a:rPr>
              <a:t>os,</a:t>
            </a:r>
            <a:r>
              <a:rPr sz="2000" dirty="0">
                <a:latin typeface="Times New Roman"/>
                <a:cs typeface="Times New Roman"/>
              </a:rPr>
              <a:t>	h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r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m</a:t>
            </a:r>
            <a:r>
              <a:rPr sz="2000" spc="5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ntas,	mo</a:t>
            </a:r>
            <a:r>
              <a:rPr sz="2000" spc="-2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-15" dirty="0">
                <a:latin typeface="Times New Roman"/>
                <a:cs typeface="Times New Roman"/>
              </a:rPr>
              <a:t>l</a:t>
            </a:r>
            <a:r>
              <a:rPr sz="2000" spc="-20" dirty="0">
                <a:latin typeface="Times New Roman"/>
                <a:cs typeface="Times New Roman"/>
              </a:rPr>
              <a:t>i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rio	de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plant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,	v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hículos,	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Dependerán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productivo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elegido.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8255">
              <a:lnSpc>
                <a:spcPct val="100000"/>
              </a:lnSpc>
            </a:pPr>
            <a:r>
              <a:rPr sz="2000" spc="-15" dirty="0">
                <a:latin typeface="Times New Roman"/>
                <a:cs typeface="Times New Roman"/>
              </a:rPr>
              <a:t>Las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necesidades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inversión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obra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física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determinan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principalmente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función</a:t>
            </a:r>
            <a:r>
              <a:rPr sz="2000" spc="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distribución</a:t>
            </a:r>
            <a:r>
              <a:rPr sz="2000" spc="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equipos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productivos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espacio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físico.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El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proceso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productivo,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través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 </a:t>
            </a:r>
            <a:r>
              <a:rPr sz="2000" spc="-5" dirty="0">
                <a:latin typeface="Times New Roman"/>
                <a:cs typeface="Times New Roman"/>
              </a:rPr>
              <a:t>tecnología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usada,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tiene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incidencia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directa sobre el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costo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producción.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" y="525779"/>
            <a:ext cx="3124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Economías</a:t>
            </a:r>
            <a:r>
              <a:rPr spc="25" dirty="0"/>
              <a:t> </a:t>
            </a:r>
            <a:r>
              <a:rPr spc="-5" dirty="0"/>
              <a:t>de</a:t>
            </a:r>
            <a:r>
              <a:rPr spc="-30" dirty="0"/>
              <a:t> </a:t>
            </a:r>
            <a:r>
              <a:rPr spc="-5" dirty="0"/>
              <a:t>escala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0" y="1384553"/>
            <a:ext cx="11193145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Para </a:t>
            </a:r>
            <a:r>
              <a:rPr sz="2000" dirty="0">
                <a:latin typeface="Times New Roman"/>
                <a:cs typeface="Times New Roman"/>
              </a:rPr>
              <a:t>medir la </a:t>
            </a:r>
            <a:r>
              <a:rPr sz="2000" spc="-5" dirty="0">
                <a:latin typeface="Times New Roman"/>
                <a:cs typeface="Times New Roman"/>
              </a:rPr>
              <a:t>capacidad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competir debe </a:t>
            </a:r>
            <a:r>
              <a:rPr sz="2000" spc="-10" dirty="0">
                <a:latin typeface="Times New Roman"/>
                <a:cs typeface="Times New Roman"/>
              </a:rPr>
              <a:t>estimarse </a:t>
            </a:r>
            <a:r>
              <a:rPr sz="2000" spc="-5" dirty="0">
                <a:latin typeface="Times New Roman"/>
                <a:cs typeface="Times New Roman"/>
              </a:rPr>
              <a:t>el costo febril en distintos niveles </a:t>
            </a:r>
            <a:r>
              <a:rPr sz="2000" dirty="0">
                <a:latin typeface="Times New Roman"/>
                <a:cs typeface="Times New Roman"/>
              </a:rPr>
              <a:t>de la </a:t>
            </a:r>
            <a:r>
              <a:rPr sz="2000" spc="-5" dirty="0">
                <a:latin typeface="Times New Roman"/>
                <a:cs typeface="Times New Roman"/>
              </a:rPr>
              <a:t>capacidad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producción.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ello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propone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definir</a:t>
            </a:r>
            <a:r>
              <a:rPr sz="2000" dirty="0">
                <a:latin typeface="Times New Roman"/>
                <a:cs typeface="Times New Roman"/>
              </a:rPr>
              <a:t> los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componentes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relevantes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costo: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consumo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materias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primas, materiales 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spc="-5" dirty="0">
                <a:latin typeface="Times New Roman"/>
                <a:cs typeface="Times New Roman"/>
              </a:rPr>
              <a:t>utilización </a:t>
            </a:r>
            <a:r>
              <a:rPr sz="2000" dirty="0">
                <a:latin typeface="Times New Roman"/>
                <a:cs typeface="Times New Roman"/>
              </a:rPr>
              <a:t>de mano de </a:t>
            </a:r>
            <a:r>
              <a:rPr sz="2000" spc="-5" dirty="0">
                <a:latin typeface="Times New Roman"/>
                <a:cs typeface="Times New Roman"/>
              </a:rPr>
              <a:t>obra, mantenimiento, </a:t>
            </a:r>
            <a:r>
              <a:rPr sz="2000" spc="-10" dirty="0">
                <a:latin typeface="Times New Roman"/>
                <a:cs typeface="Times New Roman"/>
              </a:rPr>
              <a:t>gastos </a:t>
            </a:r>
            <a:r>
              <a:rPr sz="2000" dirty="0">
                <a:latin typeface="Times New Roman"/>
                <a:cs typeface="Times New Roman"/>
              </a:rPr>
              <a:t>fabriles </a:t>
            </a:r>
            <a:r>
              <a:rPr sz="2000" spc="-5" dirty="0">
                <a:latin typeface="Times New Roman"/>
                <a:cs typeface="Times New Roman"/>
              </a:rPr>
              <a:t>en general. El </a:t>
            </a:r>
            <a:r>
              <a:rPr sz="2000" dirty="0">
                <a:latin typeface="Times New Roman"/>
                <a:cs typeface="Times New Roman"/>
              </a:rPr>
              <a:t>costo </a:t>
            </a:r>
            <a:r>
              <a:rPr sz="2000" spc="-5" dirty="0">
                <a:latin typeface="Times New Roman"/>
                <a:cs typeface="Times New Roman"/>
              </a:rPr>
              <a:t>fabril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definido debe compararse con </a:t>
            </a:r>
            <a:r>
              <a:rPr sz="2000" dirty="0">
                <a:latin typeface="Times New Roman"/>
                <a:cs typeface="Times New Roman"/>
              </a:rPr>
              <a:t>la </a:t>
            </a:r>
            <a:r>
              <a:rPr sz="2000" spc="-5" dirty="0">
                <a:latin typeface="Times New Roman"/>
                <a:cs typeface="Times New Roman"/>
              </a:rPr>
              <a:t>capacidad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producción 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5" dirty="0">
                <a:latin typeface="Times New Roman"/>
                <a:cs typeface="Times New Roman"/>
              </a:rPr>
              <a:t>el </a:t>
            </a:r>
            <a:r>
              <a:rPr sz="2000" dirty="0">
                <a:latin typeface="Times New Roman"/>
                <a:cs typeface="Times New Roman"/>
              </a:rPr>
              <a:t>monto de </a:t>
            </a:r>
            <a:r>
              <a:rPr sz="2000" spc="-5" dirty="0">
                <a:latin typeface="Times New Roman"/>
                <a:cs typeface="Times New Roman"/>
              </a:rPr>
              <a:t>inversión. A esta relación se </a:t>
            </a:r>
            <a:r>
              <a:rPr sz="2000" dirty="0">
                <a:latin typeface="Times New Roman"/>
                <a:cs typeface="Times New Roman"/>
              </a:rPr>
              <a:t>le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denomina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“masa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critica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tecnica”</a:t>
            </a:r>
            <a:endParaRPr sz="20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Costo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unitario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frente</a:t>
            </a:r>
            <a:r>
              <a:rPr sz="2000" dirty="0">
                <a:latin typeface="Times New Roman"/>
                <a:cs typeface="Times New Roman"/>
              </a:rPr>
              <a:t> 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capacidad</a:t>
            </a:r>
            <a:endParaRPr sz="20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Costo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distribuido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equipos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unidad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capacidad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" y="525779"/>
            <a:ext cx="68268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2.9. </a:t>
            </a:r>
            <a:r>
              <a:rPr spc="-15" dirty="0"/>
              <a:t>L</a:t>
            </a:r>
            <a:r>
              <a:rPr spc="-5" dirty="0"/>
              <a:t>A</a:t>
            </a:r>
            <a:r>
              <a:rPr spc="-140" dirty="0"/>
              <a:t> </a:t>
            </a:r>
            <a:r>
              <a:rPr spc="-5" dirty="0"/>
              <a:t>D</a:t>
            </a:r>
            <a:r>
              <a:rPr spc="-15" dirty="0"/>
              <a:t>E</a:t>
            </a:r>
            <a:r>
              <a:rPr dirty="0"/>
              <a:t>T</a:t>
            </a:r>
            <a:r>
              <a:rPr spc="-15" dirty="0"/>
              <a:t>E</a:t>
            </a:r>
            <a:r>
              <a:rPr spc="-5" dirty="0"/>
              <a:t>RM</a:t>
            </a:r>
            <a:r>
              <a:rPr spc="-20" dirty="0"/>
              <a:t>I</a:t>
            </a:r>
            <a:r>
              <a:rPr spc="-5" dirty="0"/>
              <a:t>NAC</a:t>
            </a:r>
            <a:r>
              <a:rPr spc="-20" dirty="0"/>
              <a:t>I</a:t>
            </a:r>
            <a:r>
              <a:rPr spc="-5" dirty="0"/>
              <a:t>ÓN</a:t>
            </a:r>
            <a:r>
              <a:rPr spc="40" dirty="0"/>
              <a:t> </a:t>
            </a:r>
            <a:r>
              <a:rPr spc="-5" dirty="0"/>
              <a:t>D</a:t>
            </a:r>
            <a:r>
              <a:rPr spc="-15" dirty="0"/>
              <a:t>E</a:t>
            </a:r>
            <a:r>
              <a:rPr dirty="0"/>
              <a:t>L</a:t>
            </a:r>
            <a:r>
              <a:rPr spc="-210" dirty="0"/>
              <a:t> T</a:t>
            </a:r>
            <a:r>
              <a:rPr spc="-5" dirty="0"/>
              <a:t>AMAÑO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0" y="1384553"/>
            <a:ext cx="1016571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Al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estudiar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un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proyecto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con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respecto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su </a:t>
            </a:r>
            <a:r>
              <a:rPr sz="2000" dirty="0">
                <a:latin typeface="Trebuchet MS"/>
                <a:cs typeface="Trebuchet MS"/>
              </a:rPr>
              <a:t>tamaño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nos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referimos: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rebuchet MS"/>
              <a:cs typeface="Trebuchet MS"/>
            </a:endParaRPr>
          </a:p>
          <a:p>
            <a:pPr marL="416559" indent="-403860">
              <a:lnSpc>
                <a:spcPct val="100000"/>
              </a:lnSpc>
              <a:buFont typeface="Arial MT"/>
              <a:buChar char="•"/>
              <a:tabLst>
                <a:tab pos="415925" algn="l"/>
                <a:tab pos="416559" algn="l"/>
              </a:tabLst>
            </a:pPr>
            <a:r>
              <a:rPr sz="2000" dirty="0">
                <a:latin typeface="Trebuchet MS"/>
                <a:cs typeface="Trebuchet MS"/>
              </a:rPr>
              <a:t>Al número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consultas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atender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en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un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estudio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jurídico,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rebuchet MS"/>
                <a:cs typeface="Trebuchet MS"/>
              </a:rPr>
              <a:t>En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una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fabrica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el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numero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bienes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producir,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rebuchet MS"/>
                <a:cs typeface="Trebuchet MS"/>
              </a:rPr>
              <a:t>En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un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centro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capacitación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el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número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cursos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que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dictar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en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un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periodo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tiempo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rebuchet MS"/>
                <a:cs typeface="Trebuchet MS"/>
              </a:rPr>
              <a:t>El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número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empresas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que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prestar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servicios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en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una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consultora.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8909" y="3823970"/>
            <a:ext cx="69049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rebuchet MS"/>
                <a:cs typeface="Trebuchet MS"/>
              </a:rPr>
              <a:t>la</a:t>
            </a:r>
            <a:r>
              <a:rPr sz="2000" spc="31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disponibilidad</a:t>
            </a:r>
            <a:r>
              <a:rPr sz="2000" spc="32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de</a:t>
            </a:r>
            <a:r>
              <a:rPr sz="2000" spc="31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insumos,</a:t>
            </a:r>
            <a:r>
              <a:rPr sz="2000" spc="3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demanda</a:t>
            </a:r>
            <a:r>
              <a:rPr sz="2000" spc="32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esperada,</a:t>
            </a:r>
            <a:r>
              <a:rPr sz="2000" spc="29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valor</a:t>
            </a:r>
            <a:r>
              <a:rPr sz="2000" spc="305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20" y="3823970"/>
            <a:ext cx="40773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El</a:t>
            </a:r>
            <a:r>
              <a:rPr sz="2000" spc="27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estudio</a:t>
            </a:r>
            <a:r>
              <a:rPr sz="2000" spc="30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del</a:t>
            </a:r>
            <a:r>
              <a:rPr sz="2000" spc="28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tamaño</a:t>
            </a:r>
            <a:r>
              <a:rPr sz="2000" spc="27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conjugamos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rebuchet MS"/>
                <a:cs typeface="Trebuchet MS"/>
              </a:rPr>
              <a:t>equipos,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localización,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etc.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120" y="5043233"/>
            <a:ext cx="87312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rebuchet MS"/>
                <a:cs typeface="Trebuchet MS"/>
              </a:rPr>
              <a:t>Esto</a:t>
            </a:r>
            <a:r>
              <a:rPr sz="2000" spc="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nos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facilita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determinar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el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nivel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operaciones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y</a:t>
            </a:r>
            <a:r>
              <a:rPr sz="2000" spc="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monto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0" dirty="0">
                <a:latin typeface="Trebuchet MS"/>
                <a:cs typeface="Trebuchet MS"/>
              </a:rPr>
              <a:t> la</a:t>
            </a:r>
            <a:r>
              <a:rPr sz="2000" spc="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inversión.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" y="525779"/>
            <a:ext cx="5942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CARAC</a:t>
            </a:r>
            <a:r>
              <a:rPr spc="-25" dirty="0"/>
              <a:t>T</a:t>
            </a:r>
            <a:r>
              <a:rPr spc="-5" dirty="0"/>
              <a:t>E</a:t>
            </a:r>
            <a:r>
              <a:rPr spc="-15" dirty="0"/>
              <a:t>RI</a:t>
            </a:r>
            <a:r>
              <a:rPr spc="-5" dirty="0"/>
              <a:t>ST</a:t>
            </a:r>
            <a:r>
              <a:rPr spc="-20" dirty="0"/>
              <a:t>I</a:t>
            </a:r>
            <a:r>
              <a:rPr spc="-5" dirty="0"/>
              <a:t>CAS</a:t>
            </a:r>
            <a:r>
              <a:rPr spc="65" dirty="0"/>
              <a:t> </a:t>
            </a:r>
            <a:r>
              <a:rPr spc="-5" dirty="0"/>
              <a:t>D</a:t>
            </a:r>
            <a:r>
              <a:rPr spc="-15" dirty="0"/>
              <a:t>E</a:t>
            </a:r>
            <a:r>
              <a:rPr dirty="0"/>
              <a:t>L</a:t>
            </a:r>
            <a:r>
              <a:rPr spc="-190" dirty="0"/>
              <a:t> </a:t>
            </a:r>
            <a:r>
              <a:rPr spc="-210" dirty="0"/>
              <a:t>T</a:t>
            </a:r>
            <a:r>
              <a:rPr spc="-5" dirty="0"/>
              <a:t>AMAÑO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0" y="1384553"/>
            <a:ext cx="11190605" cy="307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4960" algn="l"/>
              </a:tabLst>
            </a:pPr>
            <a:r>
              <a:rPr sz="2000" dirty="0">
                <a:latin typeface="Trebuchet MS"/>
                <a:cs typeface="Trebuchet MS"/>
              </a:rPr>
              <a:t>Cantidad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demandada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&lt;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capacidad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la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producción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la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tecnología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más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pequeña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del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mercado.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Se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evalúa</a:t>
            </a:r>
            <a:r>
              <a:rPr sz="2000" spc="-5" dirty="0">
                <a:latin typeface="Trebuchet MS"/>
                <a:cs typeface="Trebuchet MS"/>
              </a:rPr>
              <a:t> conveniencia</a:t>
            </a:r>
            <a:r>
              <a:rPr sz="2000" dirty="0">
                <a:latin typeface="Trebuchet MS"/>
                <a:cs typeface="Trebuchet MS"/>
              </a:rPr>
              <a:t> de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dejar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una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capacidad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ociosa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de</a:t>
            </a:r>
            <a:r>
              <a:rPr sz="2000" spc="-5" dirty="0">
                <a:latin typeface="Trebuchet MS"/>
                <a:cs typeface="Trebuchet MS"/>
              </a:rPr>
              <a:t> producción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para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un</a:t>
            </a:r>
            <a:r>
              <a:rPr sz="2000" spc="-5" dirty="0">
                <a:latin typeface="Trebuchet MS"/>
                <a:cs typeface="Trebuchet MS"/>
              </a:rPr>
              <a:t> eventual </a:t>
            </a:r>
            <a:r>
              <a:rPr sz="2000" dirty="0">
                <a:latin typeface="Trebuchet MS"/>
                <a:cs typeface="Trebuchet MS"/>
              </a:rPr>
              <a:t> crecimiento.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rebuchet MS"/>
              <a:buAutoNum type="arabicPeriod"/>
            </a:pPr>
            <a:endParaRPr sz="2050">
              <a:latin typeface="Trebuchet MS"/>
              <a:cs typeface="Trebuchet MS"/>
            </a:endParaRPr>
          </a:p>
          <a:p>
            <a:pPr marL="314960" indent="-302260" algn="just">
              <a:lnSpc>
                <a:spcPct val="100000"/>
              </a:lnSpc>
              <a:buAutoNum type="arabicPeriod"/>
              <a:tabLst>
                <a:tab pos="314960" algn="l"/>
              </a:tabLst>
            </a:pPr>
            <a:r>
              <a:rPr sz="2000" dirty="0">
                <a:latin typeface="Trebuchet MS"/>
                <a:cs typeface="Trebuchet MS"/>
              </a:rPr>
              <a:t>Cantidad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demandada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=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capacidad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producción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alguna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tecnología.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Trebuchet MS"/>
              <a:buAutoNum type="arabicPeriod"/>
            </a:pPr>
            <a:endParaRPr sz="2050">
              <a:latin typeface="Trebuchet MS"/>
              <a:cs typeface="Trebuchet MS"/>
            </a:endParaRPr>
          </a:p>
          <a:p>
            <a:pPr marL="314960" indent="-302260" algn="just">
              <a:lnSpc>
                <a:spcPct val="100000"/>
              </a:lnSpc>
              <a:buAutoNum type="arabicPeriod"/>
              <a:tabLst>
                <a:tab pos="314960" algn="l"/>
              </a:tabLst>
            </a:pPr>
            <a:r>
              <a:rPr sz="2000" dirty="0">
                <a:latin typeface="Trebuchet MS"/>
                <a:cs typeface="Trebuchet MS"/>
              </a:rPr>
              <a:t>Cantidad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demandada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&gt;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capacidad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producción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la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tecnología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disponible.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rebuchet MS"/>
                <a:cs typeface="Trebuchet MS"/>
              </a:rPr>
              <a:t>Se</a:t>
            </a:r>
            <a:r>
              <a:rPr sz="2000" spc="11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evalúa</a:t>
            </a:r>
            <a:r>
              <a:rPr sz="2000" spc="114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riesgo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</a:t>
            </a:r>
            <a:r>
              <a:rPr sz="2000" spc="9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dejar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demanda</a:t>
            </a:r>
            <a:r>
              <a:rPr sz="2000" spc="9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insatisfecha,</a:t>
            </a:r>
            <a:r>
              <a:rPr sz="2000" spc="9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Aumentar</a:t>
            </a:r>
            <a:r>
              <a:rPr sz="2000" spc="10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unidades</a:t>
            </a:r>
            <a:r>
              <a:rPr sz="2000" spc="10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tecnológica(y</a:t>
            </a:r>
            <a:r>
              <a:rPr sz="2000" spc="10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</a:t>
            </a:r>
            <a:r>
              <a:rPr sz="2000" spc="114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la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vez</a:t>
            </a:r>
            <a:r>
              <a:rPr sz="2000" spc="10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dejar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rebuchet MS"/>
                <a:cs typeface="Trebuchet MS"/>
              </a:rPr>
              <a:t>capacidad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ociosa),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poner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segundo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turno,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externalizar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parte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débil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del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proceso</a:t>
            </a:r>
            <a:r>
              <a:rPr sz="2000" spc="-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sobretiempo.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" y="276478"/>
            <a:ext cx="3704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CAPACIDAD</a:t>
            </a:r>
            <a:r>
              <a:rPr sz="2400" spc="-50" dirty="0"/>
              <a:t> </a:t>
            </a:r>
            <a:r>
              <a:rPr sz="2400" spc="-20" dirty="0"/>
              <a:t>INSTALADA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1450" y="1008379"/>
            <a:ext cx="1118870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La capacidad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instalada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medida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“unidades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producidas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año”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siguientes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241935" indent="-229870" algn="just">
              <a:lnSpc>
                <a:spcPct val="100000"/>
              </a:lnSpc>
              <a:buSzPct val="95833"/>
              <a:buAutoNum type="arabicPeriod"/>
              <a:tabLst>
                <a:tab pos="242570" algn="l"/>
              </a:tabLst>
            </a:pPr>
            <a:r>
              <a:rPr sz="2400" b="1" dirty="0">
                <a:latin typeface="Times New Roman"/>
                <a:cs typeface="Times New Roman"/>
              </a:rPr>
              <a:t>Capacidad</a:t>
            </a:r>
            <a:r>
              <a:rPr sz="2400" b="1" spc="5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</a:t>
            </a:r>
            <a:r>
              <a:rPr sz="2400" b="1" spc="5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Diseño:</a:t>
            </a:r>
            <a:r>
              <a:rPr sz="2400" b="1" spc="5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Máxima</a:t>
            </a:r>
            <a:r>
              <a:rPr sz="2400" spc="509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tasa</a:t>
            </a:r>
            <a:r>
              <a:rPr sz="2400" spc="53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de</a:t>
            </a:r>
            <a:r>
              <a:rPr sz="2400" spc="5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producción</a:t>
            </a:r>
            <a:r>
              <a:rPr sz="2400" spc="5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para</a:t>
            </a:r>
            <a:r>
              <a:rPr sz="2400" spc="5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</a:t>
            </a:r>
            <a:r>
              <a:rPr sz="2400" spc="5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proceso</a:t>
            </a:r>
            <a:r>
              <a:rPr sz="2400" spc="5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</a:t>
            </a:r>
            <a:r>
              <a:rPr sz="2400" spc="5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condiciones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fuerza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laboral,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instalaciones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equipos.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5833"/>
              <a:buAutoNum type="arabicPeriod" startAt="2"/>
              <a:tabLst>
                <a:tab pos="241935" algn="l"/>
              </a:tabLst>
            </a:pPr>
            <a:r>
              <a:rPr sz="2400" b="1" dirty="0">
                <a:latin typeface="Times New Roman"/>
                <a:cs typeface="Times New Roman"/>
              </a:rPr>
              <a:t>Capacidad</a:t>
            </a:r>
            <a:r>
              <a:rPr sz="2400" b="1" spc="40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del</a:t>
            </a:r>
            <a:r>
              <a:rPr sz="2400" b="1" spc="4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Sistema</a:t>
            </a:r>
            <a:r>
              <a:rPr sz="2400" b="1" spc="4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</a:t>
            </a:r>
            <a:r>
              <a:rPr sz="2400" b="1" spc="4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Capacidad</a:t>
            </a:r>
            <a:r>
              <a:rPr sz="2400" b="1" spc="40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Efectiva:</a:t>
            </a:r>
            <a:r>
              <a:rPr sz="2400" b="1" spc="409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Mayor</a:t>
            </a:r>
            <a:r>
              <a:rPr sz="2400" spc="4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tasa</a:t>
            </a:r>
            <a:r>
              <a:rPr sz="2400" spc="409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</a:t>
            </a:r>
            <a:r>
              <a:rPr sz="2400" spc="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producción</a:t>
            </a:r>
            <a:r>
              <a:rPr sz="2400" spc="4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razonable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que puede lograrse en condiciones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normales</a:t>
            </a:r>
            <a:r>
              <a:rPr sz="2400" dirty="0">
                <a:latin typeface="Times New Roman"/>
                <a:cs typeface="Times New Roman"/>
              </a:rPr>
              <a:t> o </a:t>
            </a:r>
            <a:r>
              <a:rPr sz="2400" spc="-10" dirty="0">
                <a:latin typeface="Times New Roman"/>
                <a:cs typeface="Times New Roman"/>
              </a:rPr>
              <a:t>típicas</a:t>
            </a:r>
            <a:r>
              <a:rPr sz="2400" spc="5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 funcionamiento, tomando </a:t>
            </a:r>
            <a:r>
              <a:rPr sz="2400" spc="-10" dirty="0">
                <a:latin typeface="Times New Roman"/>
                <a:cs typeface="Times New Roman"/>
              </a:rPr>
              <a:t>en </a:t>
            </a:r>
            <a:r>
              <a:rPr sz="2400" spc="-5" dirty="0">
                <a:latin typeface="Times New Roman"/>
                <a:cs typeface="Times New Roman"/>
              </a:rPr>
              <a:t> cuenta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mantenimiento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preventivo,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ajuste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la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maquinaria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por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cambio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de</a:t>
            </a:r>
            <a:r>
              <a:rPr sz="2400" b="1" spc="-5" dirty="0">
                <a:latin typeface="Times New Roman"/>
                <a:cs typeface="Times New Roman"/>
              </a:rPr>
              <a:t> producto,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 startAt="2"/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 startAt="2"/>
            </a:pPr>
            <a:endParaRPr sz="2400">
              <a:latin typeface="Times New Roman"/>
              <a:cs typeface="Times New Roman"/>
            </a:endParaRPr>
          </a:p>
          <a:p>
            <a:pPr marL="241935" indent="-229235" algn="just">
              <a:lnSpc>
                <a:spcPct val="100000"/>
              </a:lnSpc>
              <a:buSzPct val="95833"/>
              <a:buAutoNum type="arabicPeriod" startAt="2"/>
              <a:tabLst>
                <a:tab pos="241935" algn="l"/>
              </a:tabLst>
            </a:pPr>
            <a:r>
              <a:rPr sz="2400" b="1" dirty="0">
                <a:latin typeface="Times New Roman"/>
                <a:cs typeface="Times New Roman"/>
              </a:rPr>
              <a:t>Capacidad</a:t>
            </a:r>
            <a:r>
              <a:rPr sz="2400" b="1" spc="4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Real:</a:t>
            </a:r>
            <a:r>
              <a:rPr sz="2400" b="1" spc="42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Tasa</a:t>
            </a:r>
            <a:r>
              <a:rPr sz="2400" spc="4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</a:t>
            </a:r>
            <a:r>
              <a:rPr sz="2400" spc="4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producción</a:t>
            </a:r>
            <a:r>
              <a:rPr sz="2400" spc="4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lograda</a:t>
            </a:r>
            <a:r>
              <a:rPr sz="2400" spc="4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por</a:t>
            </a:r>
            <a:r>
              <a:rPr sz="2400" spc="4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</a:t>
            </a:r>
            <a:r>
              <a:rPr sz="2400" spc="43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proceso,</a:t>
            </a:r>
            <a:r>
              <a:rPr sz="2400" spc="43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considerando</a:t>
            </a:r>
            <a:r>
              <a:rPr sz="2400" spc="4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daños</a:t>
            </a:r>
            <a:r>
              <a:rPr sz="2400" spc="4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maquinas,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ausentismo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empleados,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programación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deficiente,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montaje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limitado,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450" y="276478"/>
            <a:ext cx="1118743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B80D0E"/>
                </a:solidFill>
                <a:latin typeface="Times New Roman"/>
                <a:cs typeface="Times New Roman"/>
              </a:rPr>
              <a:t>2.10. 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B80D0E"/>
                </a:solidFill>
                <a:latin typeface="Times New Roman"/>
                <a:cs typeface="Times New Roman"/>
              </a:rPr>
              <a:t>L</a:t>
            </a:r>
            <a:r>
              <a:rPr sz="2400" b="1" spc="-145" dirty="0">
                <a:solidFill>
                  <a:srgbClr val="B80D0E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EST</a:t>
            </a:r>
            <a:r>
              <a:rPr sz="2400" b="1" dirty="0">
                <a:solidFill>
                  <a:srgbClr val="B80D0E"/>
                </a:solidFill>
                <a:latin typeface="Times New Roman"/>
                <a:cs typeface="Times New Roman"/>
              </a:rPr>
              <a:t>U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D</a:t>
            </a:r>
            <a:r>
              <a:rPr sz="2400" b="1" spc="5" dirty="0">
                <a:solidFill>
                  <a:srgbClr val="B80D0E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B80D0E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0D0E"/>
                </a:solidFill>
                <a:latin typeface="Times New Roman"/>
                <a:cs typeface="Times New Roman"/>
              </a:rPr>
              <a:t>D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E </a:t>
            </a:r>
            <a:r>
              <a:rPr sz="2400" b="1" spc="-10" dirty="0">
                <a:solidFill>
                  <a:srgbClr val="B80D0E"/>
                </a:solidFill>
                <a:latin typeface="Times New Roman"/>
                <a:cs typeface="Times New Roman"/>
              </a:rPr>
              <a:t>L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A</a:t>
            </a:r>
            <a:r>
              <a:rPr sz="2400" b="1" spc="-135" dirty="0">
                <a:solidFill>
                  <a:srgbClr val="B80D0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0D0E"/>
                </a:solidFill>
                <a:latin typeface="Times New Roman"/>
                <a:cs typeface="Times New Roman"/>
              </a:rPr>
              <a:t>L</a:t>
            </a:r>
            <a:r>
              <a:rPr sz="2400" b="1" spc="-10" dirty="0">
                <a:solidFill>
                  <a:srgbClr val="B80D0E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C</a:t>
            </a:r>
            <a:r>
              <a:rPr sz="2400" b="1" spc="5" dirty="0">
                <a:solidFill>
                  <a:srgbClr val="B80D0E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LI</a:t>
            </a:r>
            <a:r>
              <a:rPr sz="2400" b="1" spc="-20" dirty="0">
                <a:solidFill>
                  <a:srgbClr val="B80D0E"/>
                </a:solidFill>
                <a:latin typeface="Times New Roman"/>
                <a:cs typeface="Times New Roman"/>
              </a:rPr>
              <a:t>Z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A</a:t>
            </a:r>
            <a:r>
              <a:rPr sz="2400" b="1" spc="5" dirty="0">
                <a:solidFill>
                  <a:srgbClr val="B80D0E"/>
                </a:solidFill>
                <a:latin typeface="Times New Roman"/>
                <a:cs typeface="Times New Roman"/>
              </a:rPr>
              <a:t>C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IÓN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5" dirty="0">
                <a:latin typeface="Trebuchet MS"/>
                <a:cs typeface="Trebuchet MS"/>
              </a:rPr>
              <a:t>Niveles</a:t>
            </a:r>
            <a:r>
              <a:rPr sz="2400" b="1" spc="-15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de</a:t>
            </a:r>
            <a:r>
              <a:rPr sz="2400" b="1" spc="-5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localización: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Existen</a:t>
            </a:r>
            <a:r>
              <a:rPr sz="2400" spc="18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2</a:t>
            </a:r>
            <a:r>
              <a:rPr sz="2400" spc="17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tipos</a:t>
            </a:r>
            <a:r>
              <a:rPr sz="2400" spc="20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</a:t>
            </a:r>
            <a:r>
              <a:rPr sz="2400" spc="19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niveles</a:t>
            </a:r>
            <a:r>
              <a:rPr sz="2400" spc="2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como</a:t>
            </a:r>
            <a:r>
              <a:rPr sz="2400" spc="19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la</a:t>
            </a:r>
            <a:r>
              <a:rPr sz="2400" spc="2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elección</a:t>
            </a:r>
            <a:r>
              <a:rPr sz="2400" spc="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</a:t>
            </a:r>
            <a:r>
              <a:rPr sz="2400" spc="18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zona</a:t>
            </a:r>
            <a:r>
              <a:rPr sz="2400" spc="2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</a:t>
            </a:r>
            <a:r>
              <a:rPr sz="2400" spc="18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región</a:t>
            </a:r>
            <a:r>
              <a:rPr sz="2400" spc="1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donde</a:t>
            </a:r>
            <a:r>
              <a:rPr sz="2400" spc="175" dirty="0">
                <a:latin typeface="Trebuchet MS"/>
                <a:cs typeface="Trebuchet MS"/>
              </a:rPr>
              <a:t> </a:t>
            </a:r>
            <a:r>
              <a:rPr sz="2400" spc="15" dirty="0">
                <a:latin typeface="Trebuchet MS"/>
                <a:cs typeface="Trebuchet MS"/>
              </a:rPr>
              <a:t>se</a:t>
            </a:r>
            <a:r>
              <a:rPr sz="2400" spc="16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realizará</a:t>
            </a:r>
            <a:endParaRPr sz="2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rebuchet MS"/>
                <a:cs typeface="Trebuchet MS"/>
              </a:rPr>
              <a:t>el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proyecto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y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la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elección</a:t>
            </a:r>
            <a:r>
              <a:rPr sz="2400" spc="6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del</a:t>
            </a:r>
            <a:r>
              <a:rPr sz="2400" dirty="0">
                <a:latin typeface="Trebuchet MS"/>
                <a:cs typeface="Trebuchet MS"/>
              </a:rPr>
              <a:t> terreno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específico</a:t>
            </a:r>
            <a:r>
              <a:rPr sz="2400" spc="7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donde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realizara.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Trebuchet MS"/>
                <a:cs typeface="Trebuchet MS"/>
              </a:rPr>
              <a:t>Hay </a:t>
            </a:r>
            <a:r>
              <a:rPr sz="2400" spc="-5" dirty="0">
                <a:latin typeface="Trebuchet MS"/>
                <a:cs typeface="Trebuchet MS"/>
              </a:rPr>
              <a:t>ocasiones en </a:t>
            </a:r>
            <a:r>
              <a:rPr sz="2400" dirty="0">
                <a:latin typeface="Trebuchet MS"/>
                <a:cs typeface="Trebuchet MS"/>
              </a:rPr>
              <a:t>que </a:t>
            </a:r>
            <a:r>
              <a:rPr sz="2400" spc="-5" dirty="0">
                <a:latin typeface="Trebuchet MS"/>
                <a:cs typeface="Trebuchet MS"/>
              </a:rPr>
              <a:t>la localización </a:t>
            </a:r>
            <a:r>
              <a:rPr sz="2400" dirty="0">
                <a:latin typeface="Trebuchet MS"/>
                <a:cs typeface="Trebuchet MS"/>
              </a:rPr>
              <a:t>depende de factores </a:t>
            </a:r>
            <a:r>
              <a:rPr sz="2400" spc="-5" dirty="0">
                <a:latin typeface="Trebuchet MS"/>
                <a:cs typeface="Trebuchet MS"/>
              </a:rPr>
              <a:t>decisivos, </a:t>
            </a:r>
            <a:r>
              <a:rPr sz="2400" dirty="0">
                <a:latin typeface="Trebuchet MS"/>
                <a:cs typeface="Trebuchet MS"/>
              </a:rPr>
              <a:t>como </a:t>
            </a:r>
            <a:r>
              <a:rPr sz="2400" spc="-5" dirty="0">
                <a:latin typeface="Trebuchet MS"/>
                <a:cs typeface="Trebuchet MS"/>
              </a:rPr>
              <a:t>en </a:t>
            </a:r>
            <a:r>
              <a:rPr sz="2400" spc="-10" dirty="0">
                <a:latin typeface="Trebuchet MS"/>
                <a:cs typeface="Trebuchet MS"/>
              </a:rPr>
              <a:t>los </a:t>
            </a:r>
            <a:r>
              <a:rPr sz="2400" spc="-5" dirty="0">
                <a:latin typeface="Trebuchet MS"/>
                <a:cs typeface="Trebuchet MS"/>
              </a:rPr>
              <a:t> proyectos </a:t>
            </a:r>
            <a:r>
              <a:rPr sz="2400" dirty="0">
                <a:latin typeface="Trebuchet MS"/>
                <a:cs typeface="Trebuchet MS"/>
              </a:rPr>
              <a:t>agrícolas </a:t>
            </a:r>
            <a:r>
              <a:rPr sz="2400" spc="-5" dirty="0">
                <a:latin typeface="Trebuchet MS"/>
                <a:cs typeface="Trebuchet MS"/>
              </a:rPr>
              <a:t>donde depende </a:t>
            </a:r>
            <a:r>
              <a:rPr sz="2400" dirty="0">
                <a:latin typeface="Trebuchet MS"/>
                <a:cs typeface="Trebuchet MS"/>
              </a:rPr>
              <a:t>de </a:t>
            </a:r>
            <a:r>
              <a:rPr sz="2400" spc="-5" dirty="0">
                <a:latin typeface="Trebuchet MS"/>
                <a:cs typeface="Trebuchet MS"/>
              </a:rPr>
              <a:t>calidad </a:t>
            </a:r>
            <a:r>
              <a:rPr sz="2400" spc="10" dirty="0">
                <a:latin typeface="Trebuchet MS"/>
                <a:cs typeface="Trebuchet MS"/>
              </a:rPr>
              <a:t>de </a:t>
            </a:r>
            <a:r>
              <a:rPr sz="2400" spc="-5" dirty="0">
                <a:latin typeface="Trebuchet MS"/>
                <a:cs typeface="Trebuchet MS"/>
              </a:rPr>
              <a:t>la tierras </a:t>
            </a:r>
            <a:r>
              <a:rPr sz="2400" dirty="0">
                <a:latin typeface="Trebuchet MS"/>
                <a:cs typeface="Trebuchet MS"/>
              </a:rPr>
              <a:t>o el </a:t>
            </a:r>
            <a:r>
              <a:rPr sz="2400" spc="-5" dirty="0">
                <a:latin typeface="Trebuchet MS"/>
                <a:cs typeface="Trebuchet MS"/>
              </a:rPr>
              <a:t>clima, </a:t>
            </a:r>
            <a:r>
              <a:rPr sz="2400" dirty="0">
                <a:latin typeface="Trebuchet MS"/>
                <a:cs typeface="Trebuchet MS"/>
              </a:rPr>
              <a:t>o </a:t>
            </a:r>
            <a:r>
              <a:rPr sz="2400" spc="5" dirty="0">
                <a:latin typeface="Trebuchet MS"/>
                <a:cs typeface="Trebuchet MS"/>
              </a:rPr>
              <a:t>en 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proyectos </a:t>
            </a:r>
            <a:r>
              <a:rPr sz="2400" dirty="0">
                <a:latin typeface="Trebuchet MS"/>
                <a:cs typeface="Trebuchet MS"/>
              </a:rPr>
              <a:t>de </a:t>
            </a:r>
            <a:r>
              <a:rPr sz="2400" spc="-5" dirty="0">
                <a:latin typeface="Trebuchet MS"/>
                <a:cs typeface="Trebuchet MS"/>
              </a:rPr>
              <a:t>explotación minera </a:t>
            </a:r>
            <a:r>
              <a:rPr sz="2400" dirty="0">
                <a:latin typeface="Trebuchet MS"/>
                <a:cs typeface="Trebuchet MS"/>
              </a:rPr>
              <a:t>donde </a:t>
            </a:r>
            <a:r>
              <a:rPr sz="2400" spc="-5" dirty="0">
                <a:latin typeface="Trebuchet MS"/>
                <a:cs typeface="Trebuchet MS"/>
              </a:rPr>
              <a:t>dependen </a:t>
            </a:r>
            <a:r>
              <a:rPr sz="2400" dirty="0">
                <a:latin typeface="Trebuchet MS"/>
                <a:cs typeface="Trebuchet MS"/>
              </a:rPr>
              <a:t>de </a:t>
            </a:r>
            <a:r>
              <a:rPr sz="2400" spc="5" dirty="0">
                <a:latin typeface="Trebuchet MS"/>
                <a:cs typeface="Trebuchet MS"/>
              </a:rPr>
              <a:t>los </a:t>
            </a:r>
            <a:r>
              <a:rPr sz="2400" dirty="0">
                <a:latin typeface="Trebuchet MS"/>
                <a:cs typeface="Trebuchet MS"/>
              </a:rPr>
              <a:t>recursos naturales. </a:t>
            </a:r>
            <a:r>
              <a:rPr sz="2400" spc="-30" dirty="0">
                <a:latin typeface="Trebuchet MS"/>
                <a:cs typeface="Trebuchet MS"/>
              </a:rPr>
              <a:t>Pero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también </a:t>
            </a:r>
            <a:r>
              <a:rPr sz="2400" dirty="0">
                <a:latin typeface="Trebuchet MS"/>
                <a:cs typeface="Trebuchet MS"/>
              </a:rPr>
              <a:t>hay ocasiones </a:t>
            </a:r>
            <a:r>
              <a:rPr sz="2400" spc="-5" dirty="0">
                <a:latin typeface="Trebuchet MS"/>
                <a:cs typeface="Trebuchet MS"/>
              </a:rPr>
              <a:t>donde en las cantidades </a:t>
            </a:r>
            <a:r>
              <a:rPr sz="2400" dirty="0">
                <a:latin typeface="Trebuchet MS"/>
                <a:cs typeface="Trebuchet MS"/>
              </a:rPr>
              <a:t>de </a:t>
            </a:r>
            <a:r>
              <a:rPr sz="2400" spc="-5" dirty="0">
                <a:latin typeface="Trebuchet MS"/>
                <a:cs typeface="Trebuchet MS"/>
              </a:rPr>
              <a:t>variables varias </a:t>
            </a:r>
            <a:r>
              <a:rPr sz="2400" dirty="0">
                <a:latin typeface="Trebuchet MS"/>
                <a:cs typeface="Trebuchet MS"/>
              </a:rPr>
              <a:t>no </a:t>
            </a:r>
            <a:r>
              <a:rPr sz="2400" spc="5" dirty="0">
                <a:latin typeface="Trebuchet MS"/>
                <a:cs typeface="Trebuchet MS"/>
              </a:rPr>
              <a:t>son </a:t>
            </a:r>
            <a:r>
              <a:rPr sz="2400" spc="-5" dirty="0">
                <a:latin typeface="Trebuchet MS"/>
                <a:cs typeface="Trebuchet MS"/>
              </a:rPr>
              <a:t>dignas </a:t>
            </a:r>
            <a:r>
              <a:rPr sz="2400" dirty="0">
                <a:latin typeface="Trebuchet MS"/>
                <a:cs typeface="Trebuchet MS"/>
              </a:rPr>
              <a:t> de </a:t>
            </a:r>
            <a:r>
              <a:rPr sz="2400" spc="-5" dirty="0">
                <a:latin typeface="Trebuchet MS"/>
                <a:cs typeface="Trebuchet MS"/>
              </a:rPr>
              <a:t>consideración.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450" y="642365"/>
            <a:ext cx="1118933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rebuchet MS"/>
                <a:cs typeface="Trebuchet MS"/>
              </a:rPr>
              <a:t>Elementos </a:t>
            </a:r>
            <a:r>
              <a:rPr sz="2400" b="1" dirty="0">
                <a:latin typeface="Trebuchet MS"/>
                <a:cs typeface="Trebuchet MS"/>
              </a:rPr>
              <a:t>que</a:t>
            </a:r>
            <a:r>
              <a:rPr sz="2400" b="1" spc="-2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inciden</a:t>
            </a:r>
            <a:r>
              <a:rPr sz="2400" b="1" spc="-20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en</a:t>
            </a:r>
            <a:r>
              <a:rPr sz="2400" b="1" spc="-3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la</a:t>
            </a:r>
            <a:r>
              <a:rPr sz="2400" b="1" spc="1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localización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Como</a:t>
            </a:r>
            <a:r>
              <a:rPr sz="2400" spc="21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se</a:t>
            </a:r>
            <a:r>
              <a:rPr sz="2400" spc="2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dijo</a:t>
            </a:r>
            <a:r>
              <a:rPr sz="2400" spc="2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anteriormente</a:t>
            </a:r>
            <a:r>
              <a:rPr sz="2400" spc="24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estos</a:t>
            </a:r>
            <a:r>
              <a:rPr sz="2400" spc="235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son</a:t>
            </a:r>
            <a:r>
              <a:rPr sz="2400" spc="2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muchos,</a:t>
            </a:r>
            <a:r>
              <a:rPr sz="2400" spc="229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algunos</a:t>
            </a:r>
            <a:r>
              <a:rPr sz="2400" spc="24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tienen</a:t>
            </a:r>
            <a:r>
              <a:rPr sz="2400" spc="254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mayor</a:t>
            </a:r>
            <a:r>
              <a:rPr sz="2400" spc="25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influencia</a:t>
            </a:r>
            <a:endParaRPr sz="2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400" spc="-10" dirty="0">
                <a:latin typeface="Trebuchet MS"/>
                <a:cs typeface="Trebuchet MS"/>
              </a:rPr>
              <a:t>en</a:t>
            </a:r>
            <a:r>
              <a:rPr sz="2400" spc="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la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selección</a:t>
            </a:r>
            <a:r>
              <a:rPr sz="2400" spc="6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del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terreno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lugar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implementación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del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proyecto.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2515"/>
              </a:spcBef>
            </a:pPr>
            <a:r>
              <a:rPr sz="2400" b="1" dirty="0">
                <a:latin typeface="Trebuchet MS"/>
                <a:cs typeface="Trebuchet MS"/>
              </a:rPr>
              <a:t>Rol</a:t>
            </a:r>
            <a:r>
              <a:rPr sz="2400" b="1" spc="71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materias</a:t>
            </a:r>
            <a:r>
              <a:rPr sz="2400" b="1" spc="-15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primas</a:t>
            </a:r>
            <a:r>
              <a:rPr sz="2400" b="1" spc="-5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y</a:t>
            </a:r>
            <a:r>
              <a:rPr sz="2400" b="1" spc="-10" dirty="0">
                <a:latin typeface="Trebuchet MS"/>
                <a:cs typeface="Trebuchet MS"/>
              </a:rPr>
              <a:t> transportes</a:t>
            </a:r>
            <a:r>
              <a:rPr sz="2400" b="1" spc="-20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en </a:t>
            </a:r>
            <a:r>
              <a:rPr sz="2400" b="1" spc="-5" dirty="0">
                <a:latin typeface="Trebuchet MS"/>
                <a:cs typeface="Trebuchet MS"/>
              </a:rPr>
              <a:t>la</a:t>
            </a:r>
            <a:r>
              <a:rPr sz="2400" b="1" spc="-1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localización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rebuchet MS"/>
                <a:cs typeface="Trebuchet MS"/>
              </a:rPr>
              <a:t>Si </a:t>
            </a:r>
            <a:r>
              <a:rPr sz="2400" spc="-5" dirty="0">
                <a:latin typeface="Trebuchet MS"/>
                <a:cs typeface="Trebuchet MS"/>
              </a:rPr>
              <a:t>la </a:t>
            </a:r>
            <a:r>
              <a:rPr sz="2400" b="1" spc="-5" dirty="0">
                <a:latin typeface="Trebuchet MS"/>
                <a:cs typeface="Trebuchet MS"/>
              </a:rPr>
              <a:t>materia </a:t>
            </a:r>
            <a:r>
              <a:rPr sz="2400" b="1" dirty="0">
                <a:latin typeface="Trebuchet MS"/>
                <a:cs typeface="Trebuchet MS"/>
              </a:rPr>
              <a:t>prima </a:t>
            </a:r>
            <a:r>
              <a:rPr sz="2400" dirty="0">
                <a:latin typeface="Trebuchet MS"/>
                <a:cs typeface="Trebuchet MS"/>
              </a:rPr>
              <a:t>se necesita </a:t>
            </a:r>
            <a:r>
              <a:rPr sz="2400" spc="-5" dirty="0">
                <a:latin typeface="Trebuchet MS"/>
                <a:cs typeface="Trebuchet MS"/>
              </a:rPr>
              <a:t>en grandes volúmenes </a:t>
            </a:r>
            <a:r>
              <a:rPr sz="2400" dirty="0">
                <a:latin typeface="Trebuchet MS"/>
                <a:cs typeface="Trebuchet MS"/>
              </a:rPr>
              <a:t>y peso, </a:t>
            </a:r>
            <a:r>
              <a:rPr sz="2400" spc="5" dirty="0">
                <a:latin typeface="Trebuchet MS"/>
                <a:cs typeface="Trebuchet MS"/>
              </a:rPr>
              <a:t>el </a:t>
            </a:r>
            <a:r>
              <a:rPr sz="2400" dirty="0">
                <a:latin typeface="Trebuchet MS"/>
                <a:cs typeface="Trebuchet MS"/>
              </a:rPr>
              <a:t>transporte de 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materias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primas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perecederas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es</a:t>
            </a:r>
            <a:r>
              <a:rPr sz="2400" dirty="0">
                <a:latin typeface="Trebuchet MS"/>
                <a:cs typeface="Trebuchet MS"/>
              </a:rPr>
              <a:t> de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costo </a:t>
            </a:r>
            <a:r>
              <a:rPr sz="2400" dirty="0">
                <a:latin typeface="Trebuchet MS"/>
                <a:cs typeface="Trebuchet MS"/>
              </a:rPr>
              <a:t>muy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elevado y</a:t>
            </a:r>
            <a:r>
              <a:rPr sz="2400" spc="72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 un valor unitario 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bajo.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Al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mismo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tiempo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se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debe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fijar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el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tamaño.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450" y="1008379"/>
            <a:ext cx="1118997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La</a:t>
            </a:r>
            <a:r>
              <a:rPr sz="2400" spc="29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ubicación</a:t>
            </a:r>
            <a:r>
              <a:rPr sz="2400" spc="3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del</a:t>
            </a:r>
            <a:r>
              <a:rPr sz="2400" spc="33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mercado</a:t>
            </a:r>
            <a:r>
              <a:rPr sz="2400" b="1" spc="31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consumidor</a:t>
            </a:r>
            <a:r>
              <a:rPr sz="2400" b="1" spc="29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también</a:t>
            </a:r>
            <a:r>
              <a:rPr sz="2400" spc="3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es</a:t>
            </a:r>
            <a:r>
              <a:rPr sz="2400" spc="30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relevante</a:t>
            </a:r>
            <a:r>
              <a:rPr sz="2400" spc="3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cuando</a:t>
            </a:r>
            <a:r>
              <a:rPr sz="2400" spc="31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los</a:t>
            </a:r>
            <a:r>
              <a:rPr sz="2400" spc="30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costos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transportes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son</a:t>
            </a:r>
            <a:r>
              <a:rPr sz="2400" spc="-5" dirty="0">
                <a:latin typeface="Trebuchet MS"/>
                <a:cs typeface="Trebuchet MS"/>
              </a:rPr>
              <a:t> altos</a:t>
            </a:r>
            <a:r>
              <a:rPr sz="2400" dirty="0">
                <a:latin typeface="Trebuchet MS"/>
                <a:cs typeface="Trebuchet MS"/>
              </a:rPr>
              <a:t> o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cuando</a:t>
            </a:r>
            <a:r>
              <a:rPr sz="2400" spc="5" dirty="0">
                <a:latin typeface="Trebuchet MS"/>
                <a:cs typeface="Trebuchet MS"/>
              </a:rPr>
              <a:t> el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mercado</a:t>
            </a:r>
            <a:r>
              <a:rPr sz="2400" dirty="0">
                <a:latin typeface="Trebuchet MS"/>
                <a:cs typeface="Trebuchet MS"/>
              </a:rPr>
              <a:t> esta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muy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concentrado</a:t>
            </a:r>
            <a:r>
              <a:rPr sz="2400" spc="7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 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diseminado en </a:t>
            </a:r>
            <a:r>
              <a:rPr sz="2400" dirty="0">
                <a:latin typeface="Trebuchet MS"/>
                <a:cs typeface="Trebuchet MS"/>
              </a:rPr>
              <a:t>distintos </a:t>
            </a:r>
            <a:r>
              <a:rPr sz="2400" spc="-5" dirty="0">
                <a:latin typeface="Trebuchet MS"/>
                <a:cs typeface="Trebuchet MS"/>
              </a:rPr>
              <a:t>lugares, </a:t>
            </a:r>
            <a:r>
              <a:rPr sz="2400" spc="5" dirty="0">
                <a:latin typeface="Trebuchet MS"/>
                <a:cs typeface="Trebuchet MS"/>
              </a:rPr>
              <a:t>por </a:t>
            </a:r>
            <a:r>
              <a:rPr sz="2400" spc="-5" dirty="0">
                <a:latin typeface="Trebuchet MS"/>
                <a:cs typeface="Trebuchet MS"/>
              </a:rPr>
              <a:t>lo </a:t>
            </a:r>
            <a:r>
              <a:rPr sz="2400" dirty="0">
                <a:latin typeface="Trebuchet MS"/>
                <a:cs typeface="Trebuchet MS"/>
              </a:rPr>
              <a:t>que se </a:t>
            </a:r>
            <a:r>
              <a:rPr sz="2400" spc="-5" dirty="0">
                <a:latin typeface="Trebuchet MS"/>
                <a:cs typeface="Trebuchet MS"/>
              </a:rPr>
              <a:t>decidirá </a:t>
            </a:r>
            <a:r>
              <a:rPr sz="2400" dirty="0">
                <a:latin typeface="Trebuchet MS"/>
                <a:cs typeface="Trebuchet MS"/>
              </a:rPr>
              <a:t>si tener una planta o 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varias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donde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este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la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demanda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actual </a:t>
            </a:r>
            <a:r>
              <a:rPr sz="2400" dirty="0">
                <a:latin typeface="Trebuchet MS"/>
                <a:cs typeface="Trebuchet MS"/>
              </a:rPr>
              <a:t>y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futura.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spc="-45" dirty="0">
                <a:latin typeface="Trebuchet MS"/>
                <a:cs typeface="Trebuchet MS"/>
              </a:rPr>
              <a:t>También </a:t>
            </a:r>
            <a:r>
              <a:rPr sz="2400" spc="-5" dirty="0">
                <a:latin typeface="Trebuchet MS"/>
                <a:cs typeface="Trebuchet MS"/>
              </a:rPr>
              <a:t>es </a:t>
            </a:r>
            <a:r>
              <a:rPr sz="2400" dirty="0">
                <a:latin typeface="Trebuchet MS"/>
                <a:cs typeface="Trebuchet MS"/>
              </a:rPr>
              <a:t>importante </a:t>
            </a:r>
            <a:r>
              <a:rPr sz="2400" spc="-10" dirty="0">
                <a:latin typeface="Trebuchet MS"/>
                <a:cs typeface="Trebuchet MS"/>
              </a:rPr>
              <a:t>los </a:t>
            </a:r>
            <a:r>
              <a:rPr sz="2400" b="1" spc="-5" dirty="0">
                <a:latin typeface="Trebuchet MS"/>
                <a:cs typeface="Trebuchet MS"/>
              </a:rPr>
              <a:t>medios </a:t>
            </a:r>
            <a:r>
              <a:rPr sz="2400" b="1" dirty="0">
                <a:latin typeface="Trebuchet MS"/>
                <a:cs typeface="Trebuchet MS"/>
              </a:rPr>
              <a:t>de </a:t>
            </a:r>
            <a:r>
              <a:rPr sz="2400" b="1" spc="-10" dirty="0">
                <a:latin typeface="Trebuchet MS"/>
                <a:cs typeface="Trebuchet MS"/>
              </a:rPr>
              <a:t>transporte </a:t>
            </a:r>
            <a:r>
              <a:rPr sz="2400" dirty="0">
                <a:latin typeface="Trebuchet MS"/>
                <a:cs typeface="Trebuchet MS"/>
              </a:rPr>
              <a:t>como </a:t>
            </a:r>
            <a:r>
              <a:rPr sz="2400" spc="-5" dirty="0">
                <a:latin typeface="Trebuchet MS"/>
                <a:cs typeface="Trebuchet MS"/>
              </a:rPr>
              <a:t>carreteras, marítimos, 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ferroviario </a:t>
            </a:r>
            <a:r>
              <a:rPr sz="2400" dirty="0">
                <a:latin typeface="Trebuchet MS"/>
                <a:cs typeface="Trebuchet MS"/>
              </a:rPr>
              <a:t>o </a:t>
            </a:r>
            <a:r>
              <a:rPr sz="2400" spc="-5" dirty="0">
                <a:latin typeface="Trebuchet MS"/>
                <a:cs typeface="Trebuchet MS"/>
              </a:rPr>
              <a:t>fluvial. Analizar las </a:t>
            </a:r>
            <a:r>
              <a:rPr sz="2400" dirty="0">
                <a:latin typeface="Trebuchet MS"/>
                <a:cs typeface="Trebuchet MS"/>
              </a:rPr>
              <a:t>tarifas </a:t>
            </a:r>
            <a:r>
              <a:rPr sz="2400" spc="-5" dirty="0">
                <a:latin typeface="Trebuchet MS"/>
                <a:cs typeface="Trebuchet MS"/>
              </a:rPr>
              <a:t>para </a:t>
            </a:r>
            <a:r>
              <a:rPr sz="2400" dirty="0">
                <a:latin typeface="Trebuchet MS"/>
                <a:cs typeface="Trebuchet MS"/>
              </a:rPr>
              <a:t>las </a:t>
            </a:r>
            <a:r>
              <a:rPr sz="2400" spc="-5" dirty="0">
                <a:latin typeface="Trebuchet MS"/>
                <a:cs typeface="Trebuchet MS"/>
              </a:rPr>
              <a:t>distancias </a:t>
            </a:r>
            <a:r>
              <a:rPr sz="2400" dirty="0">
                <a:latin typeface="Trebuchet MS"/>
                <a:cs typeface="Trebuchet MS"/>
              </a:rPr>
              <a:t>de materias </a:t>
            </a:r>
            <a:r>
              <a:rPr sz="2400" spc="-5" dirty="0">
                <a:latin typeface="Trebuchet MS"/>
                <a:cs typeface="Trebuchet MS"/>
              </a:rPr>
              <a:t>primas, 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productos finales </a:t>
            </a:r>
            <a:r>
              <a:rPr sz="2400" dirty="0">
                <a:latin typeface="Trebuchet MS"/>
                <a:cs typeface="Trebuchet MS"/>
              </a:rPr>
              <a:t>y teniendo </a:t>
            </a:r>
            <a:r>
              <a:rPr sz="2400" spc="-5" dirty="0">
                <a:latin typeface="Trebuchet MS"/>
                <a:cs typeface="Trebuchet MS"/>
              </a:rPr>
              <a:t>en </a:t>
            </a:r>
            <a:r>
              <a:rPr sz="2400" spc="5" dirty="0">
                <a:latin typeface="Trebuchet MS"/>
                <a:cs typeface="Trebuchet MS"/>
              </a:rPr>
              <a:t>cuenta </a:t>
            </a:r>
            <a:r>
              <a:rPr sz="2400" spc="-10" dirty="0">
                <a:latin typeface="Trebuchet MS"/>
                <a:cs typeface="Trebuchet MS"/>
              </a:rPr>
              <a:t>los </a:t>
            </a:r>
            <a:r>
              <a:rPr sz="2400" spc="-5" dirty="0">
                <a:latin typeface="Trebuchet MS"/>
                <a:cs typeface="Trebuchet MS"/>
              </a:rPr>
              <a:t>volúmenes </a:t>
            </a:r>
            <a:r>
              <a:rPr sz="2400" dirty="0">
                <a:latin typeface="Trebuchet MS"/>
                <a:cs typeface="Trebuchet MS"/>
              </a:rPr>
              <a:t>y </a:t>
            </a:r>
            <a:r>
              <a:rPr sz="2400" spc="-5" dirty="0">
                <a:latin typeface="Trebuchet MS"/>
                <a:cs typeface="Trebuchet MS"/>
              </a:rPr>
              <a:t>peso </a:t>
            </a:r>
            <a:r>
              <a:rPr sz="2400" dirty="0">
                <a:latin typeface="Trebuchet MS"/>
                <a:cs typeface="Trebuchet MS"/>
              </a:rPr>
              <a:t>establecer </a:t>
            </a:r>
            <a:r>
              <a:rPr sz="2400" b="1" spc="-5" dirty="0">
                <a:latin typeface="Trebuchet MS"/>
                <a:cs typeface="Trebuchet MS"/>
              </a:rPr>
              <a:t>fletes </a:t>
            </a:r>
            <a:r>
              <a:rPr sz="2400" b="1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mínimos,</a:t>
            </a:r>
            <a:r>
              <a:rPr sz="2400" b="1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factor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relevante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en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la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decisión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localización.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Trebuchet MS"/>
                <a:cs typeface="Trebuchet MS"/>
              </a:rPr>
              <a:t>Estos </a:t>
            </a:r>
            <a:r>
              <a:rPr sz="2400" spc="-5" dirty="0">
                <a:latin typeface="Trebuchet MS"/>
                <a:cs typeface="Trebuchet MS"/>
              </a:rPr>
              <a:t>aspectos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determinan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una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localización</a:t>
            </a:r>
            <a:r>
              <a:rPr sz="2400" spc="8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en</a:t>
            </a:r>
            <a:r>
              <a:rPr sz="2400" spc="5" dirty="0">
                <a:latin typeface="Trebuchet MS"/>
                <a:cs typeface="Trebuchet MS"/>
              </a:rPr>
              <a:t> una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zona</a:t>
            </a:r>
            <a:r>
              <a:rPr sz="2400" dirty="0">
                <a:latin typeface="Trebuchet MS"/>
                <a:cs typeface="Trebuchet MS"/>
              </a:rPr>
              <a:t> o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región.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450" y="276478"/>
            <a:ext cx="11189970" cy="551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rebuchet MS"/>
                <a:cs typeface="Trebuchet MS"/>
              </a:rPr>
              <a:t>Otros</a:t>
            </a:r>
            <a:r>
              <a:rPr sz="2400" b="1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factores</a:t>
            </a:r>
            <a:r>
              <a:rPr sz="2400" b="1" spc="10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que</a:t>
            </a:r>
            <a:r>
              <a:rPr sz="2400" b="1" spc="-25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pueden</a:t>
            </a:r>
            <a:r>
              <a:rPr sz="2400" b="1" spc="-2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afectar</a:t>
            </a:r>
            <a:r>
              <a:rPr sz="2400" b="1" spc="-3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la</a:t>
            </a:r>
            <a:r>
              <a:rPr sz="2400" b="1" spc="10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localización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 marR="5715" algn="just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Las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llamadas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“economías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externas”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como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la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asistencia</a:t>
            </a:r>
            <a:r>
              <a:rPr sz="2400" dirty="0">
                <a:latin typeface="Trebuchet MS"/>
                <a:cs typeface="Trebuchet MS"/>
              </a:rPr>
              <a:t> técnica,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industrias 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complementarias, existencia </a:t>
            </a:r>
            <a:r>
              <a:rPr sz="2400" spc="10" dirty="0">
                <a:latin typeface="Trebuchet MS"/>
                <a:cs typeface="Trebuchet MS"/>
              </a:rPr>
              <a:t>de </a:t>
            </a:r>
            <a:r>
              <a:rPr sz="2400" dirty="0">
                <a:latin typeface="Trebuchet MS"/>
                <a:cs typeface="Trebuchet MS"/>
              </a:rPr>
              <a:t>mano de </a:t>
            </a:r>
            <a:r>
              <a:rPr sz="2400" spc="-5" dirty="0">
                <a:latin typeface="Trebuchet MS"/>
                <a:cs typeface="Trebuchet MS"/>
              </a:rPr>
              <a:t>obra calificada </a:t>
            </a:r>
            <a:r>
              <a:rPr sz="2400" dirty="0">
                <a:latin typeface="Trebuchet MS"/>
                <a:cs typeface="Trebuchet MS"/>
              </a:rPr>
              <a:t>y </a:t>
            </a:r>
            <a:r>
              <a:rPr sz="2400" spc="-5" dirty="0">
                <a:latin typeface="Trebuchet MS"/>
                <a:cs typeface="Trebuchet MS"/>
              </a:rPr>
              <a:t>talleres </a:t>
            </a:r>
            <a:r>
              <a:rPr sz="2400" dirty="0">
                <a:latin typeface="Trebuchet MS"/>
                <a:cs typeface="Trebuchet MS"/>
              </a:rPr>
              <a:t>de </a:t>
            </a:r>
            <a:r>
              <a:rPr sz="2400" spc="-5" dirty="0">
                <a:latin typeface="Trebuchet MS"/>
                <a:cs typeface="Trebuchet MS"/>
              </a:rPr>
              <a:t>reparación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y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mantenimiento,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capacidad</a:t>
            </a:r>
            <a:r>
              <a:rPr sz="2400" dirty="0">
                <a:latin typeface="Trebuchet MS"/>
                <a:cs typeface="Trebuchet MS"/>
              </a:rPr>
              <a:t> empresarial,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servicios</a:t>
            </a:r>
            <a:r>
              <a:rPr sz="2400" dirty="0">
                <a:latin typeface="Trebuchet MS"/>
                <a:cs typeface="Trebuchet MS"/>
              </a:rPr>
              <a:t> de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teléfonos,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facilidades 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bancarias, la cantidad </a:t>
            </a:r>
            <a:r>
              <a:rPr sz="2400" dirty="0">
                <a:latin typeface="Trebuchet MS"/>
                <a:cs typeface="Trebuchet MS"/>
              </a:rPr>
              <a:t>de energía o </a:t>
            </a:r>
            <a:r>
              <a:rPr sz="2400" spc="-5" dirty="0">
                <a:latin typeface="Trebuchet MS"/>
                <a:cs typeface="Trebuchet MS"/>
              </a:rPr>
              <a:t>calidad </a:t>
            </a:r>
            <a:r>
              <a:rPr sz="2400" spc="5" dirty="0">
                <a:latin typeface="Trebuchet MS"/>
                <a:cs typeface="Trebuchet MS"/>
              </a:rPr>
              <a:t>del </a:t>
            </a:r>
            <a:r>
              <a:rPr sz="2400" spc="-5" dirty="0">
                <a:latin typeface="Trebuchet MS"/>
                <a:cs typeface="Trebuchet MS"/>
              </a:rPr>
              <a:t>agua, etc. </a:t>
            </a:r>
            <a:r>
              <a:rPr sz="2400" spc="-20" dirty="0">
                <a:latin typeface="Trebuchet MS"/>
                <a:cs typeface="Trebuchet MS"/>
              </a:rPr>
              <a:t>Ayudan </a:t>
            </a:r>
            <a:r>
              <a:rPr sz="2400" dirty="0">
                <a:latin typeface="Trebuchet MS"/>
                <a:cs typeface="Trebuchet MS"/>
              </a:rPr>
              <a:t>a filtrar </a:t>
            </a:r>
            <a:r>
              <a:rPr sz="2400" spc="-10" dirty="0">
                <a:latin typeface="Trebuchet MS"/>
                <a:cs typeface="Trebuchet MS"/>
              </a:rPr>
              <a:t>el </a:t>
            </a:r>
            <a:r>
              <a:rPr sz="2400" spc="-5" dirty="0">
                <a:latin typeface="Trebuchet MS"/>
                <a:cs typeface="Trebuchet MS"/>
              </a:rPr>
              <a:t> número</a:t>
            </a:r>
            <a:r>
              <a:rPr sz="2400" dirty="0">
                <a:latin typeface="Trebuchet MS"/>
                <a:cs typeface="Trebuchet MS"/>
              </a:rPr>
              <a:t> de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posibles</a:t>
            </a:r>
            <a:r>
              <a:rPr sz="2400" spc="2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localizaciones.</a:t>
            </a:r>
            <a:endParaRPr sz="2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rebuchet MS"/>
                <a:cs typeface="Trebuchet MS"/>
              </a:rPr>
              <a:t>Se</a:t>
            </a:r>
            <a:r>
              <a:rPr sz="2400" spc="77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debe</a:t>
            </a:r>
            <a:r>
              <a:rPr sz="2400" spc="77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estimar</a:t>
            </a:r>
            <a:r>
              <a:rPr sz="2400" spc="8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las</a:t>
            </a:r>
            <a:r>
              <a:rPr sz="2400" spc="79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dimensiones</a:t>
            </a:r>
            <a:r>
              <a:rPr sz="2400" spc="8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apropiadas</a:t>
            </a:r>
            <a:r>
              <a:rPr sz="2400" spc="8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del</a:t>
            </a:r>
            <a:r>
              <a:rPr sz="2400" spc="7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terreno,</a:t>
            </a:r>
            <a:r>
              <a:rPr sz="2400" spc="78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características</a:t>
            </a:r>
            <a:r>
              <a:rPr sz="2400" spc="8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</a:t>
            </a:r>
            <a:endParaRPr sz="2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Trebuchet MS"/>
                <a:cs typeface="Trebuchet MS"/>
              </a:rPr>
              <a:t>estructura,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consistencia,</a:t>
            </a:r>
            <a:r>
              <a:rPr sz="2400" spc="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conformación,</a:t>
            </a:r>
            <a:r>
              <a:rPr sz="2400" spc="4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drenajes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naturales,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etc.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Las</a:t>
            </a:r>
            <a:r>
              <a:rPr sz="2400" spc="409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normas</a:t>
            </a:r>
            <a:r>
              <a:rPr sz="2400" spc="39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ambientales</a:t>
            </a:r>
            <a:r>
              <a:rPr sz="2400" spc="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vigentes</a:t>
            </a:r>
            <a:r>
              <a:rPr sz="2400" spc="40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que</a:t>
            </a:r>
            <a:r>
              <a:rPr sz="2400" spc="39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pueden</a:t>
            </a:r>
            <a:r>
              <a:rPr sz="2400" spc="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exigir</a:t>
            </a:r>
            <a:r>
              <a:rPr sz="2400" spc="40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sistemas</a:t>
            </a:r>
            <a:r>
              <a:rPr sz="2400" spc="4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preventivos</a:t>
            </a:r>
            <a:r>
              <a:rPr sz="2400" spc="409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</a:t>
            </a:r>
            <a:r>
              <a:rPr sz="2400" spc="39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</a:t>
            </a:r>
            <a:endParaRPr sz="2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400" spc="-10" dirty="0">
                <a:latin typeface="Trebuchet MS"/>
                <a:cs typeface="Trebuchet MS"/>
              </a:rPr>
              <a:t>eliminación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 </a:t>
            </a:r>
            <a:r>
              <a:rPr sz="2400" spc="-5" dirty="0">
                <a:latin typeface="Trebuchet MS"/>
                <a:cs typeface="Trebuchet MS"/>
              </a:rPr>
              <a:t>contaminación.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Trebuchet MS"/>
                <a:cs typeface="Trebuchet MS"/>
              </a:rPr>
              <a:t>Las</a:t>
            </a:r>
            <a:r>
              <a:rPr sz="2400" spc="48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posibilidades</a:t>
            </a:r>
            <a:r>
              <a:rPr sz="2400" spc="51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</a:t>
            </a:r>
            <a:r>
              <a:rPr sz="2400" spc="47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expansión,</a:t>
            </a:r>
            <a:r>
              <a:rPr sz="2400" spc="49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aspectos</a:t>
            </a:r>
            <a:r>
              <a:rPr sz="2400" spc="48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tributarios</a:t>
            </a:r>
            <a:r>
              <a:rPr sz="2400" spc="5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</a:t>
            </a:r>
            <a:r>
              <a:rPr sz="2400" spc="46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crediticias</a:t>
            </a:r>
            <a:r>
              <a:rPr sz="2400" spc="46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también</a:t>
            </a:r>
            <a:r>
              <a:rPr sz="2400" spc="4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son</a:t>
            </a:r>
            <a:endParaRPr sz="2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rebuchet MS"/>
                <a:cs typeface="Trebuchet MS"/>
              </a:rPr>
              <a:t>importantes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en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la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selección</a:t>
            </a:r>
            <a:r>
              <a:rPr sz="2400" spc="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de un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lugar.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67125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2.1.</a:t>
            </a:r>
            <a:r>
              <a:rPr sz="3200" b="1" i="1" spc="-3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COSTOS</a:t>
            </a:r>
            <a:r>
              <a:rPr sz="3200" b="1" i="1" spc="-2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DIFERENCIALES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718373"/>
            <a:ext cx="11208385" cy="3380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Arial MT"/>
                <a:cs typeface="Arial MT"/>
              </a:rPr>
              <a:t>Es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monto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cantidad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diferencia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20" dirty="0">
                <a:latin typeface="Arial MT"/>
                <a:cs typeface="Arial MT"/>
              </a:rPr>
              <a:t>mismo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dos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o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más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alternativas.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12700" marR="8255" algn="just">
              <a:lnSpc>
                <a:spcPct val="100000"/>
              </a:lnSpc>
            </a:pPr>
            <a:r>
              <a:rPr sz="2000" spc="-190" dirty="0">
                <a:latin typeface="Arial MT"/>
                <a:cs typeface="Arial MT"/>
              </a:rPr>
              <a:t>Los </a:t>
            </a:r>
            <a:r>
              <a:rPr sz="2000" spc="-180" dirty="0">
                <a:latin typeface="Arial MT"/>
                <a:cs typeface="Arial MT"/>
              </a:rPr>
              <a:t>costos </a:t>
            </a:r>
            <a:r>
              <a:rPr sz="2000" spc="-160" dirty="0">
                <a:latin typeface="Arial MT"/>
                <a:cs typeface="Arial MT"/>
              </a:rPr>
              <a:t>diferenciales </a:t>
            </a:r>
            <a:r>
              <a:rPr sz="2000" spc="-204" dirty="0">
                <a:latin typeface="Arial MT"/>
                <a:cs typeface="Arial MT"/>
              </a:rPr>
              <a:t>pueden </a:t>
            </a:r>
            <a:r>
              <a:rPr sz="2000" spc="-170" dirty="0">
                <a:latin typeface="Arial MT"/>
                <a:cs typeface="Arial MT"/>
              </a:rPr>
              <a:t>ser </a:t>
            </a:r>
            <a:r>
              <a:rPr sz="2000" spc="-175" dirty="0">
                <a:latin typeface="Arial MT"/>
                <a:cs typeface="Arial MT"/>
              </a:rPr>
              <a:t>incrementales, </a:t>
            </a:r>
            <a:r>
              <a:rPr sz="2000" spc="-204" dirty="0">
                <a:latin typeface="Arial MT"/>
                <a:cs typeface="Arial MT"/>
              </a:rPr>
              <a:t>ya que </a:t>
            </a:r>
            <a:r>
              <a:rPr sz="2000" spc="-200" dirty="0">
                <a:latin typeface="Arial MT"/>
                <a:cs typeface="Arial MT"/>
              </a:rPr>
              <a:t>son </a:t>
            </a:r>
            <a:r>
              <a:rPr sz="2000" spc="-180" dirty="0">
                <a:latin typeface="Arial MT"/>
                <a:cs typeface="Arial MT"/>
              </a:rPr>
              <a:t>costos </a:t>
            </a:r>
            <a:r>
              <a:rPr sz="2000" spc="-195" dirty="0">
                <a:latin typeface="Arial MT"/>
                <a:cs typeface="Arial MT"/>
              </a:rPr>
              <a:t>agregados </a:t>
            </a:r>
            <a:r>
              <a:rPr sz="2000" spc="-200" dirty="0">
                <a:latin typeface="Arial MT"/>
                <a:cs typeface="Arial MT"/>
              </a:rPr>
              <a:t>en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204" dirty="0">
                <a:latin typeface="Arial MT"/>
                <a:cs typeface="Arial MT"/>
              </a:rPr>
              <a:t>que se </a:t>
            </a:r>
            <a:r>
              <a:rPr sz="2000" spc="-165" dirty="0">
                <a:latin typeface="Arial MT"/>
                <a:cs typeface="Arial MT"/>
              </a:rPr>
              <a:t>incurre </a:t>
            </a:r>
            <a:r>
              <a:rPr sz="2000" spc="-140" dirty="0">
                <a:latin typeface="Arial MT"/>
                <a:cs typeface="Arial MT"/>
              </a:rPr>
              <a:t>al </a:t>
            </a:r>
            <a:r>
              <a:rPr sz="2000" spc="-185" dirty="0">
                <a:latin typeface="Arial MT"/>
                <a:cs typeface="Arial MT"/>
              </a:rPr>
              <a:t>tomar </a:t>
            </a:r>
            <a:r>
              <a:rPr sz="2000" spc="-204" dirty="0">
                <a:latin typeface="Arial MT"/>
                <a:cs typeface="Arial MT"/>
              </a:rPr>
              <a:t>una 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determinada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decisión.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215" dirty="0">
                <a:latin typeface="Arial MT"/>
                <a:cs typeface="Arial MT"/>
              </a:rPr>
              <a:t>Son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diferencia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total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resultante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cambio.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2000" spc="-185" dirty="0">
                <a:latin typeface="Arial MT"/>
                <a:cs typeface="Arial MT"/>
              </a:rPr>
              <a:t>Por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tanto,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todos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costos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incrementales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son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costos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diferenciales,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ya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surgen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comparación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dos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situaciones.</a:t>
            </a:r>
            <a:endParaRPr sz="20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000" spc="-180" dirty="0">
                <a:latin typeface="Arial MT"/>
                <a:cs typeface="Arial MT"/>
              </a:rPr>
              <a:t>Sin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embargo,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estas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comparaciones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costos,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diferencias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no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necesariamente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reflejan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incremento.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 marR="6985" algn="just">
              <a:lnSpc>
                <a:spcPct val="100000"/>
              </a:lnSpc>
            </a:pPr>
            <a:r>
              <a:rPr sz="2000" spc="-190" dirty="0">
                <a:latin typeface="Arial MT"/>
                <a:cs typeface="Arial MT"/>
              </a:rPr>
              <a:t>Los </a:t>
            </a:r>
            <a:r>
              <a:rPr sz="2000" spc="-180" dirty="0">
                <a:latin typeface="Arial MT"/>
                <a:cs typeface="Arial MT"/>
              </a:rPr>
              <a:t>costos </a:t>
            </a:r>
            <a:r>
              <a:rPr sz="2000" spc="-160" dirty="0">
                <a:latin typeface="Arial MT"/>
                <a:cs typeface="Arial MT"/>
              </a:rPr>
              <a:t>diferenciales, </a:t>
            </a:r>
            <a:r>
              <a:rPr sz="2000" spc="-185" dirty="0">
                <a:latin typeface="Arial MT"/>
                <a:cs typeface="Arial MT"/>
              </a:rPr>
              <a:t>precisamente</a:t>
            </a:r>
            <a:r>
              <a:rPr sz="2000" spc="-180" dirty="0">
                <a:latin typeface="Arial MT"/>
                <a:cs typeface="Arial MT"/>
              </a:rPr>
              <a:t> por </a:t>
            </a:r>
            <a:r>
              <a:rPr sz="2000" spc="-170" dirty="0">
                <a:latin typeface="Arial MT"/>
                <a:cs typeface="Arial MT"/>
              </a:rPr>
              <a:t>ser </a:t>
            </a:r>
            <a:r>
              <a:rPr sz="2000" spc="-155" dirty="0">
                <a:latin typeface="Arial MT"/>
                <a:cs typeface="Arial MT"/>
              </a:rPr>
              <a:t>distintos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cada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una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 </a:t>
            </a:r>
            <a:r>
              <a:rPr sz="2000" spc="-155" dirty="0">
                <a:latin typeface="Arial MT"/>
                <a:cs typeface="Arial MT"/>
              </a:rPr>
              <a:t>alternativas, </a:t>
            </a:r>
            <a:r>
              <a:rPr sz="2000" spc="-190" dirty="0">
                <a:latin typeface="Arial MT"/>
                <a:cs typeface="Arial MT"/>
              </a:rPr>
              <a:t>siempre </a:t>
            </a:r>
            <a:r>
              <a:rPr sz="2000" spc="-200" dirty="0">
                <a:latin typeface="Arial MT"/>
                <a:cs typeface="Arial MT"/>
              </a:rPr>
              <a:t>son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relevantes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toma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70" dirty="0">
                <a:latin typeface="Arial MT"/>
                <a:cs typeface="Arial MT"/>
              </a:rPr>
              <a:t>decisiones, </a:t>
            </a:r>
            <a:r>
              <a:rPr sz="2000" spc="-175" dirty="0">
                <a:latin typeface="Arial MT"/>
                <a:cs typeface="Arial MT"/>
              </a:rPr>
              <a:t>por </a:t>
            </a:r>
            <a:r>
              <a:rPr sz="2000" spc="-145" dirty="0">
                <a:latin typeface="Arial MT"/>
                <a:cs typeface="Arial MT"/>
              </a:rPr>
              <a:t>lo </a:t>
            </a:r>
            <a:r>
              <a:rPr sz="2000" spc="-200" dirty="0">
                <a:latin typeface="Arial MT"/>
                <a:cs typeface="Arial MT"/>
              </a:rPr>
              <a:t>que </a:t>
            </a:r>
            <a:r>
              <a:rPr sz="2000" spc="-195" dirty="0">
                <a:latin typeface="Arial MT"/>
                <a:cs typeface="Arial MT"/>
              </a:rPr>
              <a:t>se </a:t>
            </a:r>
            <a:r>
              <a:rPr sz="2000" spc="-204" dirty="0">
                <a:latin typeface="Arial MT"/>
                <a:cs typeface="Arial MT"/>
              </a:rPr>
              <a:t>deben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incorporar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75" dirty="0">
                <a:latin typeface="Arial MT"/>
                <a:cs typeface="Arial MT"/>
              </a:rPr>
              <a:t>información </a:t>
            </a:r>
            <a:r>
              <a:rPr sz="2000" spc="-195" dirty="0">
                <a:latin typeface="Arial MT"/>
                <a:cs typeface="Arial MT"/>
              </a:rPr>
              <a:t>que se </a:t>
            </a:r>
            <a:r>
              <a:rPr sz="2000" spc="-170" dirty="0">
                <a:latin typeface="Arial MT"/>
                <a:cs typeface="Arial MT"/>
              </a:rPr>
              <a:t>analiza </a:t>
            </a:r>
            <a:r>
              <a:rPr sz="2000" spc="-185" dirty="0">
                <a:latin typeface="Arial MT"/>
                <a:cs typeface="Arial MT"/>
              </a:rPr>
              <a:t>para </a:t>
            </a:r>
            <a:r>
              <a:rPr sz="2000" spc="-200" dirty="0">
                <a:latin typeface="Arial MT"/>
                <a:cs typeface="Arial MT"/>
              </a:rPr>
              <a:t>cada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una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las </a:t>
            </a:r>
            <a:r>
              <a:rPr sz="2000" spc="-150" dirty="0">
                <a:latin typeface="Arial MT"/>
                <a:cs typeface="Arial MT"/>
              </a:rPr>
              <a:t>distintas 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alternativas.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450" y="276478"/>
            <a:ext cx="11193780" cy="5150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B80D0E"/>
                </a:solidFill>
                <a:latin typeface="Times New Roman"/>
                <a:cs typeface="Times New Roman"/>
              </a:rPr>
              <a:t>2.11.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 EL</a:t>
            </a:r>
            <a:r>
              <a:rPr sz="2400" b="1" spc="-125" dirty="0">
                <a:solidFill>
                  <a:srgbClr val="B80D0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0D0E"/>
                </a:solidFill>
                <a:latin typeface="Times New Roman"/>
                <a:cs typeface="Times New Roman"/>
              </a:rPr>
              <a:t>ESTUDIO</a:t>
            </a:r>
            <a:r>
              <a:rPr sz="2400" b="1" spc="-25" dirty="0">
                <a:solidFill>
                  <a:srgbClr val="B80D0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0D0E"/>
                </a:solidFill>
                <a:latin typeface="Times New Roman"/>
                <a:cs typeface="Times New Roman"/>
              </a:rPr>
              <a:t>DE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 ORGANIZACIÓN</a:t>
            </a:r>
            <a:r>
              <a:rPr sz="2400" b="1" spc="35" dirty="0">
                <a:solidFill>
                  <a:srgbClr val="B80D0E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B80D0E"/>
                </a:solidFill>
                <a:latin typeface="Times New Roman"/>
                <a:cs typeface="Times New Roman"/>
              </a:rPr>
              <a:t>DEL</a:t>
            </a:r>
            <a:r>
              <a:rPr sz="2400" b="1" spc="-135" dirty="0">
                <a:solidFill>
                  <a:srgbClr val="B80D0E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B80D0E"/>
                </a:solidFill>
                <a:latin typeface="Times New Roman"/>
                <a:cs typeface="Times New Roman"/>
              </a:rPr>
              <a:t>PROYECTO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0000"/>
              </a:lnSpc>
            </a:pPr>
            <a:r>
              <a:rPr sz="2400" spc="-55" dirty="0">
                <a:latin typeface="Arial MT"/>
                <a:cs typeface="Arial MT"/>
              </a:rPr>
              <a:t>Todas </a:t>
            </a:r>
            <a:r>
              <a:rPr sz="2400" spc="-5" dirty="0">
                <a:latin typeface="Arial MT"/>
                <a:cs typeface="Arial MT"/>
              </a:rPr>
              <a:t>las actividades </a:t>
            </a:r>
            <a:r>
              <a:rPr sz="2400" dirty="0">
                <a:latin typeface="Arial MT"/>
                <a:cs typeface="Arial MT"/>
              </a:rPr>
              <a:t>que </a:t>
            </a:r>
            <a:r>
              <a:rPr sz="2400" spc="-5" dirty="0">
                <a:latin typeface="Arial MT"/>
                <a:cs typeface="Arial MT"/>
              </a:rPr>
              <a:t>se requieran </a:t>
            </a:r>
            <a:r>
              <a:rPr sz="2400" dirty="0">
                <a:latin typeface="Arial MT"/>
                <a:cs typeface="Arial MT"/>
              </a:rPr>
              <a:t>para la implementación y operación del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proyecto </a:t>
            </a:r>
            <a:r>
              <a:rPr sz="2400" dirty="0">
                <a:latin typeface="Arial MT"/>
                <a:cs typeface="Arial MT"/>
              </a:rPr>
              <a:t>deberán programarse, </a:t>
            </a:r>
            <a:r>
              <a:rPr sz="2400" spc="-5" dirty="0">
                <a:latin typeface="Arial MT"/>
                <a:cs typeface="Arial MT"/>
              </a:rPr>
              <a:t>coordinadas </a:t>
            </a:r>
            <a:r>
              <a:rPr sz="2400" dirty="0">
                <a:latin typeface="Arial MT"/>
                <a:cs typeface="Arial MT"/>
              </a:rPr>
              <a:t>y controladas por alguna </a:t>
            </a:r>
            <a:r>
              <a:rPr sz="2400" spc="-5" dirty="0">
                <a:latin typeface="Arial MT"/>
                <a:cs typeface="Arial MT"/>
              </a:rPr>
              <a:t>instancia </a:t>
            </a:r>
            <a:r>
              <a:rPr sz="2400" dirty="0">
                <a:latin typeface="Arial MT"/>
                <a:cs typeface="Arial MT"/>
              </a:rPr>
              <a:t> que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estudio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proyecto</a:t>
            </a:r>
            <a:r>
              <a:rPr sz="2400" spc="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debe</a:t>
            </a:r>
            <a:r>
              <a:rPr sz="2400" spc="-25" dirty="0">
                <a:latin typeface="Arial MT"/>
                <a:cs typeface="Arial MT"/>
              </a:rPr>
              <a:t> prever.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La estructura </a:t>
            </a:r>
            <a:r>
              <a:rPr sz="2400" spc="-5" dirty="0">
                <a:latin typeface="Arial MT"/>
                <a:cs typeface="Arial MT"/>
              </a:rPr>
              <a:t>organizativa </a:t>
            </a:r>
            <a:r>
              <a:rPr sz="2400" dirty="0">
                <a:latin typeface="Arial MT"/>
                <a:cs typeface="Arial MT"/>
              </a:rPr>
              <a:t>que </a:t>
            </a:r>
            <a:r>
              <a:rPr sz="2400" spc="-5" dirty="0">
                <a:latin typeface="Arial MT"/>
                <a:cs typeface="Arial MT"/>
              </a:rPr>
              <a:t>se </a:t>
            </a:r>
            <a:r>
              <a:rPr sz="2400" dirty="0">
                <a:latin typeface="Arial MT"/>
                <a:cs typeface="Arial MT"/>
              </a:rPr>
              <a:t>diseñe para asumir </a:t>
            </a:r>
            <a:r>
              <a:rPr sz="2400" spc="-5" dirty="0">
                <a:latin typeface="Arial MT"/>
                <a:cs typeface="Arial MT"/>
              </a:rPr>
              <a:t>estas tareas </a:t>
            </a:r>
            <a:r>
              <a:rPr sz="2400" dirty="0">
                <a:latin typeface="Arial MT"/>
                <a:cs typeface="Arial MT"/>
              </a:rPr>
              <a:t>tendrá no sólo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relevancia </a:t>
            </a:r>
            <a:r>
              <a:rPr sz="2400" dirty="0">
                <a:latin typeface="Arial MT"/>
                <a:cs typeface="Arial MT"/>
              </a:rPr>
              <a:t>en términos de </a:t>
            </a:r>
            <a:r>
              <a:rPr sz="2400" spc="-5" dirty="0">
                <a:latin typeface="Arial MT"/>
                <a:cs typeface="Arial MT"/>
              </a:rPr>
              <a:t>su </a:t>
            </a:r>
            <a:r>
              <a:rPr sz="2400" dirty="0">
                <a:latin typeface="Arial MT"/>
                <a:cs typeface="Arial MT"/>
              </a:rPr>
              <a:t>adecuación para el logro de </a:t>
            </a:r>
            <a:r>
              <a:rPr sz="2400" spc="-5" dirty="0">
                <a:latin typeface="Arial MT"/>
                <a:cs typeface="Arial MT"/>
              </a:rPr>
              <a:t>los objetivos previstos, </a:t>
            </a:r>
            <a:r>
              <a:rPr sz="2400" dirty="0">
                <a:latin typeface="Arial MT"/>
                <a:cs typeface="Arial MT"/>
              </a:rPr>
              <a:t> sino que </a:t>
            </a:r>
            <a:r>
              <a:rPr sz="2400" spc="-5" dirty="0">
                <a:latin typeface="Arial MT"/>
                <a:cs typeface="Arial MT"/>
              </a:rPr>
              <a:t>también </a:t>
            </a:r>
            <a:r>
              <a:rPr sz="2400" dirty="0">
                <a:latin typeface="Arial MT"/>
                <a:cs typeface="Arial MT"/>
              </a:rPr>
              <a:t>por sus </a:t>
            </a:r>
            <a:r>
              <a:rPr sz="2400" spc="-5" dirty="0">
                <a:latin typeface="Arial MT"/>
                <a:cs typeface="Arial MT"/>
              </a:rPr>
              <a:t>repercusiones </a:t>
            </a:r>
            <a:r>
              <a:rPr sz="2400" dirty="0">
                <a:latin typeface="Arial MT"/>
                <a:cs typeface="Arial MT"/>
              </a:rPr>
              <a:t>económicas </a:t>
            </a:r>
            <a:r>
              <a:rPr sz="2400" spc="-10" dirty="0">
                <a:latin typeface="Arial MT"/>
                <a:cs typeface="Arial MT"/>
              </a:rPr>
              <a:t>en </a:t>
            </a:r>
            <a:r>
              <a:rPr sz="2400" dirty="0">
                <a:latin typeface="Arial MT"/>
                <a:cs typeface="Arial MT"/>
              </a:rPr>
              <a:t>las inversiones iniciales y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-5" dirty="0">
                <a:latin typeface="Arial MT"/>
                <a:cs typeface="Arial MT"/>
              </a:rPr>
              <a:t> los</a:t>
            </a:r>
            <a:r>
              <a:rPr sz="2400" dirty="0">
                <a:latin typeface="Arial MT"/>
                <a:cs typeface="Arial MT"/>
              </a:rPr>
              <a:t> costos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operación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proyecto.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 MT"/>
              <a:cs typeface="Arial MT"/>
            </a:endParaRPr>
          </a:p>
          <a:p>
            <a:pPr marL="12700" marR="762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Para garantizar que los resultados de la evaluación </a:t>
            </a:r>
            <a:r>
              <a:rPr sz="2400" spc="-5" dirty="0">
                <a:latin typeface="Arial MT"/>
                <a:cs typeface="Arial MT"/>
              </a:rPr>
              <a:t>se </a:t>
            </a:r>
            <a:r>
              <a:rPr sz="2400" dirty="0">
                <a:latin typeface="Arial MT"/>
                <a:cs typeface="Arial MT"/>
              </a:rPr>
              <a:t>basen en proyecciones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realistas, </a:t>
            </a:r>
            <a:r>
              <a:rPr sz="2400" dirty="0">
                <a:latin typeface="Arial MT"/>
                <a:cs typeface="Arial MT"/>
              </a:rPr>
              <a:t>deberán cuantificarse todos </a:t>
            </a:r>
            <a:r>
              <a:rPr sz="2400" spc="-5" dirty="0">
                <a:latin typeface="Arial MT"/>
                <a:cs typeface="Arial MT"/>
              </a:rPr>
              <a:t>los </a:t>
            </a:r>
            <a:r>
              <a:rPr sz="2400" dirty="0">
                <a:latin typeface="Arial MT"/>
                <a:cs typeface="Arial MT"/>
              </a:rPr>
              <a:t>elementos de costos que origine una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estructura</a:t>
            </a:r>
            <a:r>
              <a:rPr sz="2400" spc="-5" dirty="0">
                <a:latin typeface="Arial MT"/>
                <a:cs typeface="Arial MT"/>
              </a:rPr>
              <a:t> organizativa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dada.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472" y="1321498"/>
            <a:ext cx="111912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Las</a:t>
            </a:r>
            <a:r>
              <a:rPr sz="2400" spc="1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estructuras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</a:t>
            </a:r>
            <a:r>
              <a:rPr sz="2400" spc="1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refieren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1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relaciones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relativamente</a:t>
            </a:r>
            <a:r>
              <a:rPr sz="2400" spc="1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las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existentes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entre</a:t>
            </a:r>
            <a:r>
              <a:rPr sz="2400" spc="1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puestos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una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organización,</a:t>
            </a:r>
            <a:r>
              <a:rPr sz="2400" spc="2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son</a:t>
            </a:r>
            <a:r>
              <a:rPr sz="2400" spc="3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</a:t>
            </a:r>
            <a:r>
              <a:rPr sz="2400" spc="2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resultado</a:t>
            </a:r>
            <a:r>
              <a:rPr sz="2400" spc="2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los</a:t>
            </a:r>
            <a:r>
              <a:rPr sz="2400" spc="2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procesos</a:t>
            </a:r>
            <a:r>
              <a:rPr sz="2400" spc="2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28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división</a:t>
            </a:r>
            <a:r>
              <a:rPr sz="2400" spc="2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472" y="2053590"/>
            <a:ext cx="47002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7640" algn="l"/>
              </a:tabLst>
            </a:pPr>
            <a:r>
              <a:rPr sz="2400" dirty="0">
                <a:latin typeface="Arial MT"/>
                <a:cs typeface="Arial MT"/>
              </a:rPr>
              <a:t>trabajo,	departamentalización,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147060" algn="l"/>
                <a:tab pos="4534535" algn="l"/>
              </a:tabLst>
            </a:pPr>
            <a:r>
              <a:rPr sz="2400" dirty="0">
                <a:latin typeface="Arial MT"/>
                <a:cs typeface="Arial MT"/>
              </a:rPr>
              <a:t>d</a:t>
            </a:r>
            <a:r>
              <a:rPr sz="2400" spc="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p</a:t>
            </a:r>
            <a:r>
              <a:rPr sz="2400" spc="5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r</a:t>
            </a:r>
            <a:r>
              <a:rPr sz="2400" spc="-10" dirty="0">
                <a:latin typeface="Arial MT"/>
                <a:cs typeface="Arial MT"/>
              </a:rPr>
              <a:t>t</a:t>
            </a:r>
            <a:r>
              <a:rPr sz="2400" dirty="0">
                <a:latin typeface="Arial MT"/>
                <a:cs typeface="Arial MT"/>
              </a:rPr>
              <a:t>am</a:t>
            </a:r>
            <a:r>
              <a:rPr sz="2400" spc="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ntal</a:t>
            </a:r>
            <a:r>
              <a:rPr sz="2400" spc="10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zac</a:t>
            </a:r>
            <a:r>
              <a:rPr sz="2400" spc="-1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ón	combi</a:t>
            </a:r>
            <a:r>
              <a:rPr sz="2400" spc="5" dirty="0">
                <a:latin typeface="Arial MT"/>
                <a:cs typeface="Arial MT"/>
              </a:rPr>
              <a:t>n</a:t>
            </a:r>
            <a:r>
              <a:rPr sz="2400" dirty="0">
                <a:latin typeface="Arial MT"/>
                <a:cs typeface="Arial MT"/>
              </a:rPr>
              <a:t>a	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3804" y="2053590"/>
            <a:ext cx="10598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esferas</a:t>
            </a:r>
            <a:endParaRPr sz="2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2400" spc="20" dirty="0">
                <a:latin typeface="Arial MT"/>
                <a:cs typeface="Arial MT"/>
              </a:rPr>
              <a:t>a</a:t>
            </a:r>
            <a:r>
              <a:rPr sz="2400" dirty="0">
                <a:latin typeface="Arial MT"/>
                <a:cs typeface="Arial MT"/>
              </a:rPr>
              <a:t>g</a:t>
            </a:r>
            <a:r>
              <a:rPr sz="2400" spc="5" dirty="0">
                <a:latin typeface="Arial MT"/>
                <a:cs typeface="Arial MT"/>
              </a:rPr>
              <a:t>r</a:t>
            </a:r>
            <a:r>
              <a:rPr sz="2400" dirty="0">
                <a:latin typeface="Arial MT"/>
                <a:cs typeface="Arial MT"/>
              </a:rPr>
              <a:t>u</a:t>
            </a:r>
            <a:r>
              <a:rPr sz="2400" spc="10" dirty="0">
                <a:latin typeface="Arial MT"/>
                <a:cs typeface="Arial MT"/>
              </a:rPr>
              <a:t>p</a:t>
            </a:r>
            <a:r>
              <a:rPr sz="2400" dirty="0">
                <a:latin typeface="Arial MT"/>
                <a:cs typeface="Arial MT"/>
              </a:rPr>
              <a:t>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9105" y="2053590"/>
            <a:ext cx="182816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00"/>
              </a:spcBef>
              <a:tabLst>
                <a:tab pos="899160" algn="l"/>
              </a:tabLst>
            </a:pPr>
            <a:r>
              <a:rPr sz="2400" dirty="0">
                <a:latin typeface="Arial MT"/>
                <a:cs typeface="Arial MT"/>
              </a:rPr>
              <a:t>d</a:t>
            </a:r>
            <a:r>
              <a:rPr sz="2400" spc="-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co</a:t>
            </a:r>
            <a:r>
              <a:rPr sz="2400" dirty="0">
                <a:latin typeface="Arial MT"/>
                <a:cs typeface="Arial MT"/>
              </a:rPr>
              <a:t>n</a:t>
            </a:r>
            <a:r>
              <a:rPr sz="2400" spc="-5" dirty="0">
                <a:latin typeface="Arial MT"/>
                <a:cs typeface="Arial MT"/>
              </a:rPr>
              <a:t>trol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632460" algn="l"/>
              </a:tabLst>
            </a:pPr>
            <a:r>
              <a:rPr sz="2400" dirty="0">
                <a:latin typeface="Arial MT"/>
                <a:cs typeface="Arial MT"/>
              </a:rPr>
              <a:t>los	</a:t>
            </a:r>
            <a:r>
              <a:rPr sz="2400" spc="-5" dirty="0">
                <a:latin typeface="Arial MT"/>
                <a:cs typeface="Arial MT"/>
              </a:rPr>
              <a:t>puestos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27059" y="2053590"/>
            <a:ext cx="31883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100"/>
              </a:spcBef>
              <a:tabLst>
                <a:tab pos="553720" algn="l"/>
                <a:tab pos="2524760" algn="l"/>
              </a:tabLst>
            </a:pPr>
            <a:r>
              <a:rPr sz="2400" dirty="0">
                <a:latin typeface="Arial MT"/>
                <a:cs typeface="Arial MT"/>
              </a:rPr>
              <a:t>y	delegación.	La</a:t>
            </a:r>
            <a:endParaRPr sz="2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tabLst>
                <a:tab pos="1828800" algn="l"/>
                <a:tab pos="2397760" algn="l"/>
              </a:tabLst>
            </a:pPr>
            <a:r>
              <a:rPr sz="2400" spc="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n</a:t>
            </a:r>
            <a:r>
              <a:rPr sz="2400" spc="10" dirty="0">
                <a:latin typeface="Arial MT"/>
                <a:cs typeface="Arial MT"/>
              </a:rPr>
              <a:t>d</a:t>
            </a:r>
            <a:r>
              <a:rPr sz="2400" spc="5" dirty="0">
                <a:latin typeface="Arial MT"/>
                <a:cs typeface="Arial MT"/>
              </a:rPr>
              <a:t>i</a:t>
            </a:r>
            <a:r>
              <a:rPr sz="2400" spc="-20" dirty="0">
                <a:latin typeface="Arial MT"/>
                <a:cs typeface="Arial MT"/>
              </a:rPr>
              <a:t>v</a:t>
            </a:r>
            <a:r>
              <a:rPr sz="2400" spc="5" dirty="0">
                <a:latin typeface="Arial MT"/>
                <a:cs typeface="Arial MT"/>
              </a:rPr>
              <a:t>i</a:t>
            </a:r>
            <a:r>
              <a:rPr sz="2400" dirty="0">
                <a:latin typeface="Arial MT"/>
                <a:cs typeface="Arial MT"/>
              </a:rPr>
              <a:t>d</a:t>
            </a:r>
            <a:r>
              <a:rPr sz="2400" spc="10" dirty="0">
                <a:latin typeface="Arial MT"/>
                <a:cs typeface="Arial MT"/>
              </a:rPr>
              <a:t>u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10" dirty="0">
                <a:latin typeface="Arial MT"/>
                <a:cs typeface="Arial MT"/>
              </a:rPr>
              <a:t>l</a:t>
            </a:r>
            <a:r>
              <a:rPr sz="2400" dirty="0">
                <a:latin typeface="Arial MT"/>
                <a:cs typeface="Arial MT"/>
              </a:rPr>
              <a:t>es	de	esp</a:t>
            </a:r>
            <a:r>
              <a:rPr sz="2400" spc="10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-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4472" y="2785490"/>
            <a:ext cx="1119060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cialización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logrados por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 </a:t>
            </a:r>
            <a:r>
              <a:rPr sz="2400" spc="-5" dirty="0">
                <a:latin typeface="Arial MT"/>
                <a:cs typeface="Arial MT"/>
              </a:rPr>
              <a:t>división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trabajo.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Los tipos más comunes de departamentalización </a:t>
            </a:r>
            <a:r>
              <a:rPr sz="2400" spc="-5" dirty="0">
                <a:latin typeface="Arial MT"/>
                <a:cs typeface="Arial MT"/>
              </a:rPr>
              <a:t>son </a:t>
            </a:r>
            <a:r>
              <a:rPr sz="2400" dirty="0">
                <a:latin typeface="Arial MT"/>
                <a:cs typeface="Arial MT"/>
              </a:rPr>
              <a:t>por funciones, territorios,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productos, clientes o </a:t>
            </a:r>
            <a:r>
              <a:rPr sz="2400" spc="-5" dirty="0">
                <a:latin typeface="Arial MT"/>
                <a:cs typeface="Arial MT"/>
              </a:rPr>
              <a:t>mixtas. </a:t>
            </a:r>
            <a:r>
              <a:rPr sz="2400" spc="-55" dirty="0">
                <a:latin typeface="Arial MT"/>
                <a:cs typeface="Arial MT"/>
              </a:rPr>
              <a:t>Todas </a:t>
            </a:r>
            <a:r>
              <a:rPr sz="2400" spc="5" dirty="0">
                <a:latin typeface="Arial MT"/>
                <a:cs typeface="Arial MT"/>
              </a:rPr>
              <a:t>ellas </a:t>
            </a:r>
            <a:r>
              <a:rPr sz="2400" dirty="0">
                <a:latin typeface="Arial MT"/>
                <a:cs typeface="Arial MT"/>
              </a:rPr>
              <a:t>agrupan </a:t>
            </a:r>
            <a:r>
              <a:rPr sz="2400" spc="-5" dirty="0">
                <a:latin typeface="Arial MT"/>
                <a:cs typeface="Arial MT"/>
              </a:rPr>
              <a:t>trabajos </a:t>
            </a:r>
            <a:r>
              <a:rPr sz="2400" dirty="0">
                <a:latin typeface="Arial MT"/>
                <a:cs typeface="Arial MT"/>
              </a:rPr>
              <a:t>de acuerdo con algún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elemento común. </a:t>
            </a:r>
            <a:r>
              <a:rPr sz="2400" spc="-10" dirty="0">
                <a:latin typeface="Arial MT"/>
                <a:cs typeface="Arial MT"/>
              </a:rPr>
              <a:t>La </a:t>
            </a:r>
            <a:r>
              <a:rPr sz="2400" spc="-5" dirty="0">
                <a:latin typeface="Arial MT"/>
                <a:cs typeface="Arial MT"/>
              </a:rPr>
              <a:t>esfera </a:t>
            </a:r>
            <a:r>
              <a:rPr sz="2400" dirty="0">
                <a:latin typeface="Arial MT"/>
                <a:cs typeface="Arial MT"/>
              </a:rPr>
              <a:t>de control determina el tamaño adecuado de </a:t>
            </a:r>
            <a:r>
              <a:rPr sz="2400" spc="-5" dirty="0">
                <a:latin typeface="Arial MT"/>
                <a:cs typeface="Arial MT"/>
              </a:rPr>
              <a:t>unidades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subordinadas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cargo</a:t>
            </a:r>
            <a:r>
              <a:rPr sz="2400" dirty="0">
                <a:latin typeface="Arial MT"/>
                <a:cs typeface="Arial MT"/>
              </a:rPr>
              <a:t> de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supervisor,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cada</a:t>
            </a:r>
            <a:r>
              <a:rPr sz="2400" spc="5" dirty="0">
                <a:latin typeface="Arial MT"/>
                <a:cs typeface="Arial MT"/>
              </a:rPr>
              <a:t> uno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niveles</a:t>
            </a:r>
            <a:r>
              <a:rPr sz="2400" dirty="0">
                <a:latin typeface="Arial MT"/>
                <a:cs typeface="Arial MT"/>
              </a:rPr>
              <a:t> de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esa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organización.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67125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2.1.</a:t>
            </a:r>
            <a:r>
              <a:rPr sz="3200" b="1" i="1" spc="-3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COSTOS</a:t>
            </a:r>
            <a:r>
              <a:rPr sz="3200" b="1" i="1" spc="-2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DIFERENCIALES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619" y="1028700"/>
            <a:ext cx="8707120" cy="4439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 en un documento con un bolígrafo">
            <a:extLst>
              <a:ext uri="{FF2B5EF4-FFF2-40B4-BE49-F238E27FC236}">
                <a16:creationId xmlns:a16="http://schemas.microsoft.com/office/drawing/2014/main" id="{A3D49CF2-4956-D0E2-89C1-3FFA0A75A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7" r="4584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90000"/>
              </a:lnSpc>
            </a:pPr>
            <a:r>
              <a:rPr lang="en-US" sz="2800" b="1" i="1"/>
              <a:t>2.2.</a:t>
            </a:r>
            <a:r>
              <a:rPr lang="en-US" sz="2800" b="1" i="1" spc="-10"/>
              <a:t> </a:t>
            </a:r>
            <a:r>
              <a:rPr lang="en-US" sz="2800" b="1" i="1" spc="-5"/>
              <a:t>COSTOS FUTUROS</a:t>
            </a:r>
            <a:r>
              <a:rPr lang="en-US" sz="2800" b="1" i="1" spc="15"/>
              <a:t> </a:t>
            </a:r>
            <a:r>
              <a:rPr lang="en-US" sz="2800" b="1" i="1"/>
              <a:t>Y</a:t>
            </a:r>
            <a:r>
              <a:rPr lang="en-US" sz="2800" b="1" i="1" spc="-5"/>
              <a:t> SEPULTADOS</a:t>
            </a:r>
            <a:endParaRPr lang="en-US" sz="2800"/>
          </a:p>
        </p:txBody>
      </p:sp>
      <p:sp>
        <p:nvSpPr>
          <p:cNvPr id="3" name="object 3"/>
          <p:cNvSpPr txBox="1"/>
          <p:nvPr/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marR="508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b="1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Costos</a:t>
            </a:r>
            <a:r>
              <a:rPr lang="en-US" sz="1100" b="1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sepultados-hundidos</a:t>
            </a:r>
            <a:r>
              <a:rPr lang="en-US" sz="1100" b="1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-22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1100" b="1" spc="-2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b="1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sumergidos:</a:t>
            </a:r>
            <a:r>
              <a:rPr lang="en-US" sz="1100" b="1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25">
                <a:solidFill>
                  <a:schemeClr val="tx1">
                    <a:lumMod val="75000"/>
                    <a:lumOff val="25000"/>
                  </a:schemeClr>
                </a:solidFill>
              </a:rPr>
              <a:t>Con</a:t>
            </a:r>
            <a:r>
              <a:rPr lang="en-US" sz="1100" spc="-2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55">
                <a:solidFill>
                  <a:schemeClr val="tx1">
                    <a:lumMod val="75000"/>
                    <a:lumOff val="25000"/>
                  </a:schemeClr>
                </a:solidFill>
              </a:rPr>
              <a:t>la</a:t>
            </a:r>
            <a:r>
              <a:rPr lang="en-US" sz="11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55">
                <a:solidFill>
                  <a:schemeClr val="tx1">
                    <a:lumMod val="75000"/>
                    <a:lumOff val="25000"/>
                  </a:schemeClr>
                </a:solidFill>
              </a:rPr>
              <a:t>finalidad</a:t>
            </a:r>
            <a:r>
              <a:rPr lang="en-US" sz="11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establecer</a:t>
            </a:r>
            <a:r>
              <a:rPr lang="en-US" sz="1100" spc="-16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su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papel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0">
                <a:solidFill>
                  <a:schemeClr val="tx1">
                    <a:lumMod val="75000"/>
                    <a:lumOff val="25000"/>
                  </a:schemeClr>
                </a:solidFill>
              </a:rPr>
              <a:t>el</a:t>
            </a:r>
            <a:r>
              <a:rPr lang="en-US" sz="1100" spc="-1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proceso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1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10">
                <a:solidFill>
                  <a:schemeClr val="tx1">
                    <a:lumMod val="75000"/>
                    <a:lumOff val="25000"/>
                  </a:schemeClr>
                </a:solidFill>
              </a:rPr>
              <a:t>toma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5">
                <a:solidFill>
                  <a:schemeClr val="tx1">
                    <a:lumMod val="75000"/>
                    <a:lumOff val="25000"/>
                  </a:schemeClr>
                </a:solidFill>
              </a:rPr>
              <a:t>decisiones,</a:t>
            </a:r>
            <a:r>
              <a:rPr lang="en-US" sz="1100" spc="-1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analizaremos</a:t>
            </a:r>
            <a:r>
              <a:rPr lang="en-US" sz="11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ahora</a:t>
            </a:r>
            <a:r>
              <a:rPr lang="en-US" sz="1100" spc="-1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0">
                <a:solidFill>
                  <a:schemeClr val="tx1">
                    <a:lumMod val="75000"/>
                    <a:lumOff val="25000"/>
                  </a:schemeClr>
                </a:solidFill>
              </a:rPr>
              <a:t>los</a:t>
            </a:r>
            <a:r>
              <a:rPr lang="en-US" sz="1100" spc="-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costos</a:t>
            </a:r>
            <a:r>
              <a:rPr lang="en-US" sz="1100" spc="-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sumergidos,</a:t>
            </a:r>
            <a:r>
              <a:rPr lang="en-US" sz="1100" spc="-1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100" spc="-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0">
                <a:solidFill>
                  <a:schemeClr val="tx1">
                    <a:lumMod val="75000"/>
                    <a:lumOff val="25000"/>
                  </a:schemeClr>
                </a:solidFill>
              </a:rPr>
              <a:t>los</a:t>
            </a:r>
            <a:r>
              <a:rPr lang="en-US" sz="1100" spc="-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cuales</a:t>
            </a:r>
            <a:r>
              <a:rPr lang="en-US" sz="1100" spc="-1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se</a:t>
            </a:r>
            <a:r>
              <a:rPr lang="en-US" sz="1100" spc="-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0">
                <a:solidFill>
                  <a:schemeClr val="tx1">
                    <a:lumMod val="75000"/>
                    <a:lumOff val="25000"/>
                  </a:schemeClr>
                </a:solidFill>
              </a:rPr>
              <a:t>les</a:t>
            </a:r>
            <a:r>
              <a:rPr lang="en-US" sz="1100" spc="-8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conoce</a:t>
            </a:r>
            <a:r>
              <a:rPr lang="en-US" sz="1100" spc="-12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también</a:t>
            </a:r>
            <a:r>
              <a:rPr lang="en-US" sz="1100" spc="-114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25">
                <a:solidFill>
                  <a:schemeClr val="tx1">
                    <a:lumMod val="75000"/>
                    <a:lumOff val="25000"/>
                  </a:schemeClr>
                </a:solidFill>
              </a:rPr>
              <a:t>como</a:t>
            </a:r>
            <a:r>
              <a:rPr lang="en-US" sz="1100" spc="-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costos</a:t>
            </a:r>
            <a:r>
              <a:rPr lang="en-US" sz="1100" spc="-114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hundidos.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00" marR="508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Los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costos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sumergidos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son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aquellos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10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0">
                <a:solidFill>
                  <a:schemeClr val="tx1">
                    <a:lumMod val="75000"/>
                    <a:lumOff val="25000"/>
                  </a:schemeClr>
                </a:solidFill>
              </a:rPr>
              <a:t>los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cuales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5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empresa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ya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55">
                <a:solidFill>
                  <a:schemeClr val="tx1">
                    <a:lumMod val="75000"/>
                    <a:lumOff val="25000"/>
                  </a:schemeClr>
                </a:solidFill>
              </a:rPr>
              <a:t>incurrió</a:t>
            </a:r>
            <a:r>
              <a:rPr lang="en-US" sz="11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y,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0">
                <a:solidFill>
                  <a:schemeClr val="tx1">
                    <a:lumMod val="75000"/>
                    <a:lumOff val="25000"/>
                  </a:schemeClr>
                </a:solidFill>
              </a:rPr>
              <a:t>tanto,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pueden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modificarse.</a:t>
            </a:r>
            <a:r>
              <a:rPr lang="en-US" sz="1100" spc="-16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Los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administradores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10">
                <a:solidFill>
                  <a:schemeClr val="tx1">
                    <a:lumMod val="75000"/>
                    <a:lumOff val="25000"/>
                  </a:schemeClr>
                </a:solidFill>
              </a:rPr>
              <a:t>pueden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cambiarlos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con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una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decisión</a:t>
            </a:r>
            <a:r>
              <a:rPr lang="en-US" sz="1100" spc="-16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0">
                <a:solidFill>
                  <a:schemeClr val="tx1">
                    <a:lumMod val="75000"/>
                    <a:lumOff val="25000"/>
                  </a:schemeClr>
                </a:solidFill>
              </a:rPr>
              <a:t>posterior</a:t>
            </a:r>
            <a:r>
              <a:rPr lang="en-US" sz="1100" spc="-1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5">
                <a:solidFill>
                  <a:schemeClr val="tx1">
                    <a:lumMod val="75000"/>
                    <a:lumOff val="25000"/>
                  </a:schemeClr>
                </a:solidFill>
              </a:rPr>
              <a:t>la</a:t>
            </a:r>
            <a:r>
              <a:rPr lang="en-US" sz="1100" spc="-1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erogación.</a:t>
            </a:r>
            <a:r>
              <a:rPr lang="en-US" sz="1100" spc="2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sz="1100" spc="1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ejemplo,</a:t>
            </a:r>
            <a:r>
              <a:rPr lang="en-US" sz="1100" spc="204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suponga</a:t>
            </a:r>
            <a:r>
              <a:rPr lang="en-US" sz="1100" spc="1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100" spc="1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una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empresa </a:t>
            </a:r>
            <a:r>
              <a:rPr lang="en-US" sz="1100" spc="-165">
                <a:solidFill>
                  <a:schemeClr val="tx1">
                    <a:lumMod val="75000"/>
                    <a:lumOff val="25000"/>
                  </a:schemeClr>
                </a:solidFill>
              </a:rPr>
              <a:t>adquirió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en 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$25,000.00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una 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máquina,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y 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debido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un cambio de </a:t>
            </a:r>
            <a:r>
              <a:rPr lang="en-US" sz="1100" spc="-165">
                <a:solidFill>
                  <a:schemeClr val="tx1">
                    <a:lumMod val="75000"/>
                    <a:lumOff val="25000"/>
                  </a:schemeClr>
                </a:solidFill>
              </a:rPr>
              <a:t>estrategia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se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canceló </a:t>
            </a:r>
            <a:r>
              <a:rPr lang="en-US" sz="1100" spc="-145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producción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en </a:t>
            </a:r>
            <a:r>
              <a:rPr lang="en-US" sz="1100" spc="-145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que </a:t>
            </a:r>
            <a:r>
              <a:rPr lang="en-US" sz="1100" spc="-215">
                <a:solidFill>
                  <a:schemeClr val="tx1">
                    <a:lumMod val="75000"/>
                    <a:lumOff val="25000"/>
                  </a:schemeClr>
                </a:solidFill>
              </a:rPr>
              <a:t>se </a:t>
            </a:r>
            <a:r>
              <a:rPr lang="en-US" sz="1100" spc="-2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debía</a:t>
            </a:r>
            <a:r>
              <a:rPr lang="en-US" sz="1100" spc="-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0">
                <a:solidFill>
                  <a:schemeClr val="tx1">
                    <a:lumMod val="75000"/>
                    <a:lumOff val="25000"/>
                  </a:schemeClr>
                </a:solidFill>
              </a:rPr>
              <a:t>utilizar,</a:t>
            </a:r>
            <a:r>
              <a:rPr lang="en-US" sz="1100" spc="-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sz="11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5">
                <a:solidFill>
                  <a:schemeClr val="tx1">
                    <a:lumMod val="75000"/>
                    <a:lumOff val="25000"/>
                  </a:schemeClr>
                </a:solidFill>
              </a:rPr>
              <a:t>lo</a:t>
            </a:r>
            <a:r>
              <a:rPr lang="en-US" sz="11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100" spc="-8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ya</a:t>
            </a:r>
            <a:r>
              <a:rPr lang="en-US" sz="1100" spc="-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1100" spc="-8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se</a:t>
            </a:r>
            <a:r>
              <a:rPr lang="en-US" sz="11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5">
                <a:solidFill>
                  <a:schemeClr val="tx1">
                    <a:lumMod val="75000"/>
                    <a:lumOff val="25000"/>
                  </a:schemeClr>
                </a:solidFill>
              </a:rPr>
              <a:t>necesita.</a:t>
            </a:r>
            <a:r>
              <a:rPr lang="en-US" sz="1100" spc="-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0">
                <a:solidFill>
                  <a:schemeClr val="tx1">
                    <a:lumMod val="75000"/>
                    <a:lumOff val="25000"/>
                  </a:schemeClr>
                </a:solidFill>
              </a:rPr>
              <a:t>El</a:t>
            </a:r>
            <a:r>
              <a:rPr lang="en-US" sz="11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costo</a:t>
            </a:r>
            <a:r>
              <a:rPr lang="en-US" sz="1100" spc="-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1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-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$25,000.00</a:t>
            </a:r>
            <a:r>
              <a:rPr lang="en-US" sz="1100" spc="-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1100" spc="-8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5">
                <a:solidFill>
                  <a:schemeClr val="tx1">
                    <a:lumMod val="75000"/>
                    <a:lumOff val="25000"/>
                  </a:schemeClr>
                </a:solidFill>
              </a:rPr>
              <a:t>lo</a:t>
            </a:r>
            <a:r>
              <a:rPr lang="en-US" sz="11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pueden</a:t>
            </a:r>
            <a:r>
              <a:rPr lang="en-US" sz="1100" spc="-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5">
                <a:solidFill>
                  <a:schemeClr val="tx1">
                    <a:lumMod val="75000"/>
                    <a:lumOff val="25000"/>
                  </a:schemeClr>
                </a:solidFill>
              </a:rPr>
              <a:t>eliminar</a:t>
            </a:r>
            <a:r>
              <a:rPr lang="en-US" sz="1100" spc="-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sz="1100" spc="-8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modificar,</a:t>
            </a:r>
            <a:r>
              <a:rPr lang="en-US" sz="1100" spc="-8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0">
                <a:solidFill>
                  <a:schemeClr val="tx1">
                    <a:lumMod val="75000"/>
                    <a:lumOff val="25000"/>
                  </a:schemeClr>
                </a:solidFill>
              </a:rPr>
              <a:t>los</a:t>
            </a:r>
            <a:r>
              <a:rPr lang="en-US" sz="1100" spc="-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administradores </a:t>
            </a:r>
            <a:r>
              <a:rPr lang="en-US" sz="1100" spc="-54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no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pueden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tomar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decisión 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alguna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elimine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un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hecho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consumado,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este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caso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5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adquisición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en-US" sz="1100" spc="15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5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máquina.</a:t>
            </a:r>
            <a:r>
              <a:rPr lang="en-US" sz="1100" spc="1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20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n-US" sz="1100" spc="-21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empresa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tendrá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5">
                <a:solidFill>
                  <a:schemeClr val="tx1">
                    <a:lumMod val="75000"/>
                    <a:lumOff val="25000"/>
                  </a:schemeClr>
                </a:solidFill>
              </a:rPr>
              <a:t>definir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qué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hacer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con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esa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máquina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 no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se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5">
                <a:solidFill>
                  <a:schemeClr val="tx1">
                    <a:lumMod val="75000"/>
                    <a:lumOff val="25000"/>
                  </a:schemeClr>
                </a:solidFill>
              </a:rPr>
              <a:t>está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55">
                <a:solidFill>
                  <a:schemeClr val="tx1">
                    <a:lumMod val="75000"/>
                    <a:lumOff val="25000"/>
                  </a:schemeClr>
                </a:solidFill>
              </a:rPr>
              <a:t>utilizando. 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Imagine</a:t>
            </a:r>
            <a:r>
              <a:rPr lang="en-US" sz="1100" spc="17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4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100" spc="14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10">
                <a:solidFill>
                  <a:schemeClr val="tx1">
                    <a:lumMod val="75000"/>
                    <a:lumOff val="25000"/>
                  </a:schemeClr>
                </a:solidFill>
              </a:rPr>
              <a:t>ha</a:t>
            </a:r>
            <a:r>
              <a:rPr lang="en-US" sz="1100" spc="1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6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identificado</a:t>
            </a:r>
            <a:r>
              <a:rPr lang="en-US" sz="1100" spc="23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dos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posibles</a:t>
            </a:r>
            <a:r>
              <a:rPr lang="en-US" sz="1100" spc="-105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acciones</a:t>
            </a:r>
            <a:r>
              <a:rPr lang="en-US" sz="1100" spc="-114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20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1100" spc="-1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0">
                <a:solidFill>
                  <a:schemeClr val="tx1">
                    <a:lumMod val="75000"/>
                    <a:lumOff val="25000"/>
                  </a:schemeClr>
                </a:solidFill>
              </a:rPr>
              <a:t>se</a:t>
            </a:r>
            <a:r>
              <a:rPr lang="en-US" sz="1100" spc="-11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95">
                <a:solidFill>
                  <a:schemeClr val="tx1">
                    <a:lumMod val="75000"/>
                    <a:lumOff val="25000"/>
                  </a:schemeClr>
                </a:solidFill>
              </a:rPr>
              <a:t>pueden</a:t>
            </a:r>
            <a:r>
              <a:rPr lang="en-US" sz="1100" spc="-13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85">
                <a:solidFill>
                  <a:schemeClr val="tx1">
                    <a:lumMod val="75000"/>
                    <a:lumOff val="25000"/>
                  </a:schemeClr>
                </a:solidFill>
              </a:rPr>
              <a:t>tomar</a:t>
            </a:r>
            <a:r>
              <a:rPr lang="en-US" sz="1100" spc="-1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40">
                <a:solidFill>
                  <a:schemeClr val="tx1">
                    <a:lumMod val="75000"/>
                    <a:lumOff val="25000"/>
                  </a:schemeClr>
                </a:solidFill>
              </a:rPr>
              <a:t>al</a:t>
            </a:r>
            <a:r>
              <a:rPr lang="en-US" sz="1100" spc="-12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spc="-170">
                <a:solidFill>
                  <a:schemeClr val="tx1">
                    <a:lumMod val="75000"/>
                    <a:lumOff val="25000"/>
                  </a:schemeClr>
                </a:solidFill>
              </a:rPr>
              <a:t>respecto: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12420" indent="-2413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312420" algn="l"/>
              </a:tabLst>
            </a:pPr>
            <a:r>
              <a:rPr lang="en-US" sz="1100" spc="-165">
                <a:solidFill>
                  <a:schemeClr val="tx1">
                    <a:lumMod val="75000"/>
                    <a:lumOff val="25000"/>
                  </a:schemeClr>
                </a:solidFill>
              </a:rPr>
              <a:t>Rentarla.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56540" indent="-24384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tabLst>
                <a:tab pos="256540" algn="l"/>
              </a:tabLst>
            </a:pPr>
            <a:r>
              <a:rPr lang="en-US" sz="1100" spc="-180">
                <a:solidFill>
                  <a:schemeClr val="tx1">
                    <a:lumMod val="75000"/>
                    <a:lumOff val="25000"/>
                  </a:schemeClr>
                </a:solidFill>
              </a:rPr>
              <a:t>Venderla.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87687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2.2.</a:t>
            </a:r>
            <a:r>
              <a:rPr sz="3200" b="1" i="1" spc="-1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COSTOS FUTUROS</a:t>
            </a:r>
            <a:r>
              <a:rPr sz="3200" b="1" i="1" spc="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Y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 SEPULTADOS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30929" y="2262377"/>
            <a:ext cx="932180" cy="287020"/>
          </a:xfrm>
          <a:custGeom>
            <a:avLst/>
            <a:gdLst/>
            <a:ahLst/>
            <a:cxnLst/>
            <a:rect l="l" t="t" r="r" b="b"/>
            <a:pathLst>
              <a:path w="932179" h="287019">
                <a:moveTo>
                  <a:pt x="233667" y="0"/>
                </a:moveTo>
                <a:lnTo>
                  <a:pt x="0" y="0"/>
                </a:lnTo>
                <a:lnTo>
                  <a:pt x="0" y="287020"/>
                </a:lnTo>
                <a:lnTo>
                  <a:pt x="233667" y="287020"/>
                </a:lnTo>
                <a:lnTo>
                  <a:pt x="233667" y="0"/>
                </a:lnTo>
                <a:close/>
              </a:path>
              <a:path w="932179" h="287019">
                <a:moveTo>
                  <a:pt x="932180" y="0"/>
                </a:moveTo>
                <a:lnTo>
                  <a:pt x="701040" y="0"/>
                </a:lnTo>
                <a:lnTo>
                  <a:pt x="642620" y="0"/>
                </a:lnTo>
                <a:lnTo>
                  <a:pt x="292100" y="0"/>
                </a:lnTo>
                <a:lnTo>
                  <a:pt x="233680" y="0"/>
                </a:lnTo>
                <a:lnTo>
                  <a:pt x="233680" y="287020"/>
                </a:lnTo>
                <a:lnTo>
                  <a:pt x="292100" y="287020"/>
                </a:lnTo>
                <a:lnTo>
                  <a:pt x="642620" y="287020"/>
                </a:lnTo>
                <a:lnTo>
                  <a:pt x="701040" y="287020"/>
                </a:lnTo>
                <a:lnTo>
                  <a:pt x="932180" y="287020"/>
                </a:lnTo>
                <a:lnTo>
                  <a:pt x="93218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300089" y="2567177"/>
            <a:ext cx="1049020" cy="896619"/>
            <a:chOff x="6300089" y="2567177"/>
            <a:chExt cx="1049020" cy="896619"/>
          </a:xfrm>
        </p:grpSpPr>
        <p:sp>
          <p:nvSpPr>
            <p:cNvPr id="5" name="object 5"/>
            <p:cNvSpPr/>
            <p:nvPr/>
          </p:nvSpPr>
          <p:spPr>
            <a:xfrm>
              <a:off x="6300089" y="2567177"/>
              <a:ext cx="1049020" cy="287020"/>
            </a:xfrm>
            <a:custGeom>
              <a:avLst/>
              <a:gdLst/>
              <a:ahLst/>
              <a:cxnLst/>
              <a:rect l="l" t="t" r="r" b="b"/>
              <a:pathLst>
                <a:path w="1049020" h="287019">
                  <a:moveTo>
                    <a:pt x="1049020" y="0"/>
                  </a:moveTo>
                  <a:lnTo>
                    <a:pt x="1049020" y="0"/>
                  </a:lnTo>
                  <a:lnTo>
                    <a:pt x="0" y="0"/>
                  </a:lnTo>
                  <a:lnTo>
                    <a:pt x="0" y="287020"/>
                  </a:lnTo>
                  <a:lnTo>
                    <a:pt x="1049020" y="287020"/>
                  </a:lnTo>
                  <a:lnTo>
                    <a:pt x="10490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00089" y="2871977"/>
              <a:ext cx="1049020" cy="591820"/>
            </a:xfrm>
            <a:custGeom>
              <a:avLst/>
              <a:gdLst/>
              <a:ahLst/>
              <a:cxnLst/>
              <a:rect l="l" t="t" r="r" b="b"/>
              <a:pathLst>
                <a:path w="1049020" h="591820">
                  <a:moveTo>
                    <a:pt x="1046480" y="0"/>
                  </a:moveTo>
                  <a:lnTo>
                    <a:pt x="1046480" y="0"/>
                  </a:lnTo>
                  <a:lnTo>
                    <a:pt x="114300" y="0"/>
                  </a:lnTo>
                  <a:lnTo>
                    <a:pt x="114300" y="287020"/>
                  </a:lnTo>
                  <a:lnTo>
                    <a:pt x="1046480" y="287020"/>
                  </a:lnTo>
                  <a:lnTo>
                    <a:pt x="1046480" y="0"/>
                  </a:lnTo>
                  <a:close/>
                </a:path>
                <a:path w="1049020" h="591820">
                  <a:moveTo>
                    <a:pt x="1049020" y="304800"/>
                  </a:moveTo>
                  <a:lnTo>
                    <a:pt x="1049020" y="304800"/>
                  </a:lnTo>
                  <a:lnTo>
                    <a:pt x="0" y="304800"/>
                  </a:lnTo>
                  <a:lnTo>
                    <a:pt x="0" y="591820"/>
                  </a:lnTo>
                  <a:lnTo>
                    <a:pt x="1049020" y="591820"/>
                  </a:lnTo>
                  <a:lnTo>
                    <a:pt x="1049020" y="304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3852" y="1313179"/>
            <a:ext cx="8164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5" dirty="0">
                <a:latin typeface="Arial MT"/>
                <a:cs typeface="Arial MT"/>
              </a:rPr>
              <a:t>Con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propósito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evaluar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cada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una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opciones,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reunió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siguiente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información:</a:t>
            </a:r>
            <a:endParaRPr sz="20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56488" y="1951554"/>
          <a:ext cx="7125333" cy="2937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3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3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535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834" marR="21590">
                        <a:lnSpc>
                          <a:spcPts val="2275"/>
                        </a:lnSpc>
                      </a:pPr>
                      <a:r>
                        <a:rPr sz="2000" spc="-180" dirty="0">
                          <a:latin typeface="Arial MT"/>
                          <a:cs typeface="Arial MT"/>
                        </a:rPr>
                        <a:t>Rentar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2275"/>
                        </a:lnSpc>
                      </a:pPr>
                      <a:r>
                        <a:rPr sz="2000" spc="-210" dirty="0">
                          <a:latin typeface="Arial MT"/>
                          <a:cs typeface="Arial MT"/>
                        </a:rPr>
                        <a:t>Vender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ts val="2230"/>
                        </a:lnSpc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ng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res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v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ado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2000" spc="-1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000" spc="-1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re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ta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marR="21590">
                        <a:lnSpc>
                          <a:spcPts val="2270"/>
                        </a:lnSpc>
                      </a:pPr>
                      <a:r>
                        <a:rPr sz="2000" spc="-180" dirty="0">
                          <a:latin typeface="Arial MT"/>
                          <a:cs typeface="Arial MT"/>
                        </a:rPr>
                        <a:t>$20,000.00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82">
                <a:tc>
                  <a:txBody>
                    <a:bodyPr/>
                    <a:lstStyle/>
                    <a:p>
                      <a:pPr>
                        <a:lnSpc>
                          <a:spcPts val="2230"/>
                        </a:lnSpc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ng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res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v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ado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2000" spc="-1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000" spc="-1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v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en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ta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270"/>
                        </a:lnSpc>
                      </a:pPr>
                      <a:r>
                        <a:rPr sz="2000" spc="-185" dirty="0">
                          <a:latin typeface="Arial MT"/>
                          <a:cs typeface="Arial MT"/>
                        </a:rPr>
                        <a:t>$17,000.00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ts val="2370"/>
                        </a:lnSpc>
                      </a:pPr>
                      <a:r>
                        <a:rPr sz="2000" spc="-5" dirty="0">
                          <a:latin typeface="Arial MT"/>
                          <a:cs typeface="Arial MT"/>
                        </a:rPr>
                        <a:t>Otr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os</a:t>
                      </a:r>
                      <a:r>
                        <a:rPr sz="2000" spc="-11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cos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os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lacio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ados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marR="21590">
                        <a:lnSpc>
                          <a:spcPts val="2230"/>
                        </a:lnSpc>
                      </a:pPr>
                      <a:r>
                        <a:rPr sz="2000" spc="-175" dirty="0">
                          <a:latin typeface="Arial MT"/>
                          <a:cs typeface="Arial MT"/>
                        </a:rPr>
                        <a:t>$5,000.00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2300"/>
                        </a:lnSpc>
                      </a:pPr>
                      <a:r>
                        <a:rPr sz="2000" spc="-175" dirty="0">
                          <a:latin typeface="Arial MT"/>
                          <a:cs typeface="Arial MT"/>
                        </a:rPr>
                        <a:t>$2,000.00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>
                        <a:lnSpc>
                          <a:spcPts val="2230"/>
                        </a:lnSpc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Cos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2000" spc="5" dirty="0">
                          <a:latin typeface="Arial MT"/>
                          <a:cs typeface="Arial MT"/>
                        </a:rPr>
                        <a:t>áqu</a:t>
                      </a:r>
                      <a:r>
                        <a:rPr sz="2000" spc="-5" dirty="0">
                          <a:latin typeface="Arial MT"/>
                          <a:cs typeface="Arial MT"/>
                        </a:rPr>
                        <a:t>ina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marR="21590">
                        <a:lnSpc>
                          <a:spcPts val="2230"/>
                        </a:lnSpc>
                      </a:pPr>
                      <a:r>
                        <a:rPr sz="2000" spc="-180" dirty="0">
                          <a:latin typeface="Arial MT"/>
                          <a:cs typeface="Arial MT"/>
                        </a:rPr>
                        <a:t>$25,000.00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2230"/>
                        </a:lnSpc>
                      </a:pPr>
                      <a:r>
                        <a:rPr sz="2000" spc="-185" dirty="0">
                          <a:latin typeface="Arial MT"/>
                          <a:cs typeface="Arial MT"/>
                        </a:rPr>
                        <a:t>$25,000.00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635">
                        <a:lnSpc>
                          <a:spcPts val="2325"/>
                        </a:lnSpc>
                      </a:pPr>
                      <a:r>
                        <a:rPr sz="2000" spc="-175" dirty="0">
                          <a:latin typeface="Arial MT"/>
                          <a:cs typeface="Arial MT"/>
                        </a:rPr>
                        <a:t>-$10,000.00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50" dirty="0">
                        <a:latin typeface="Times New Roman"/>
                        <a:cs typeface="Times New Roman"/>
                      </a:endParaRPr>
                    </a:p>
                    <a:p>
                      <a:pPr marL="1270">
                        <a:lnSpc>
                          <a:spcPts val="2325"/>
                        </a:lnSpc>
                      </a:pPr>
                      <a:r>
                        <a:rPr sz="2000" spc="-175" dirty="0">
                          <a:latin typeface="Arial MT"/>
                          <a:cs typeface="Arial MT"/>
                        </a:rPr>
                        <a:t>-$10,000.00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356488" y="4979021"/>
            <a:ext cx="1120521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sumergidos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no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se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deben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considerar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en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la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toma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decisiones,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ya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no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reúnen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dos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características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para</a:t>
            </a:r>
            <a:endParaRPr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relevantes,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que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éstos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son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costos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irrelevantes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por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ser: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buAutoNum type="alphaLcParenR"/>
              <a:tabLst>
                <a:tab pos="469265" algn="l"/>
                <a:tab pos="469900" algn="l"/>
              </a:tabLst>
            </a:pPr>
            <a:r>
              <a:rPr sz="2000" spc="-200" dirty="0">
                <a:latin typeface="Arial MT"/>
                <a:cs typeface="Arial MT"/>
              </a:rPr>
              <a:t>da</a:t>
            </a:r>
            <a:r>
              <a:rPr sz="2000" spc="-105" dirty="0">
                <a:latin typeface="Arial MT"/>
                <a:cs typeface="Arial MT"/>
              </a:rPr>
              <a:t>t</a:t>
            </a:r>
            <a:r>
              <a:rPr sz="2000" spc="-195" dirty="0">
                <a:latin typeface="Arial MT"/>
                <a:cs typeface="Arial MT"/>
              </a:rPr>
              <a:t>o</a:t>
            </a:r>
            <a:r>
              <a:rPr sz="2000" spc="-180" dirty="0">
                <a:latin typeface="Arial MT"/>
                <a:cs typeface="Arial MT"/>
              </a:rPr>
              <a:t>s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h</a:t>
            </a:r>
            <a:r>
              <a:rPr sz="2000" spc="-125" dirty="0">
                <a:latin typeface="Arial MT"/>
                <a:cs typeface="Arial MT"/>
              </a:rPr>
              <a:t>ist</a:t>
            </a:r>
            <a:r>
              <a:rPr sz="2000" spc="-195" dirty="0">
                <a:latin typeface="Arial MT"/>
                <a:cs typeface="Arial MT"/>
              </a:rPr>
              <a:t>ó</a:t>
            </a:r>
            <a:r>
              <a:rPr sz="2000" spc="-125" dirty="0">
                <a:latin typeface="Arial MT"/>
                <a:cs typeface="Arial MT"/>
              </a:rPr>
              <a:t>r</a:t>
            </a:r>
            <a:r>
              <a:rPr sz="2000" spc="-95" dirty="0">
                <a:latin typeface="Arial MT"/>
                <a:cs typeface="Arial MT"/>
              </a:rPr>
              <a:t>i</a:t>
            </a:r>
            <a:r>
              <a:rPr sz="2000" spc="-185" dirty="0">
                <a:latin typeface="Arial MT"/>
                <a:cs typeface="Arial MT"/>
              </a:rPr>
              <a:t>c</a:t>
            </a:r>
            <a:r>
              <a:rPr sz="2000" spc="-195" dirty="0">
                <a:latin typeface="Arial MT"/>
                <a:cs typeface="Arial MT"/>
              </a:rPr>
              <a:t>o</a:t>
            </a:r>
            <a:r>
              <a:rPr sz="2000" spc="-185" dirty="0">
                <a:latin typeface="Arial MT"/>
                <a:cs typeface="Arial MT"/>
              </a:rPr>
              <a:t>s</a:t>
            </a:r>
            <a:r>
              <a:rPr sz="2000" spc="-100" dirty="0">
                <a:latin typeface="Arial MT"/>
                <a:cs typeface="Arial MT"/>
              </a:rPr>
              <a:t>,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y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buAutoNum type="alphaLcParenR"/>
              <a:tabLst>
                <a:tab pos="469265" algn="l"/>
                <a:tab pos="469900" algn="l"/>
              </a:tabLst>
            </a:pPr>
            <a:r>
              <a:rPr sz="2000" spc="-160" dirty="0">
                <a:latin typeface="Arial MT"/>
                <a:cs typeface="Arial MT"/>
              </a:rPr>
              <a:t>b)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su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monto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no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modifica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cada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una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opciones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evaluar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87687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2.2.</a:t>
            </a:r>
            <a:r>
              <a:rPr sz="3200" b="1" i="1" spc="-10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COSTOS FUTUROS</a:t>
            </a:r>
            <a:r>
              <a:rPr sz="3200" b="1" i="1" spc="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Y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 SEPULTADOS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852" y="1313179"/>
            <a:ext cx="11208385" cy="398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2000" b="1" spc="-204" dirty="0">
                <a:latin typeface="Arial"/>
                <a:cs typeface="Arial"/>
              </a:rPr>
              <a:t>Costo</a:t>
            </a:r>
            <a:r>
              <a:rPr sz="2000" b="1" spc="-200" dirty="0">
                <a:latin typeface="Arial"/>
                <a:cs typeface="Arial"/>
              </a:rPr>
              <a:t> </a:t>
            </a:r>
            <a:r>
              <a:rPr sz="2000" b="1" spc="-210" dirty="0">
                <a:latin typeface="Arial"/>
                <a:cs typeface="Arial"/>
              </a:rPr>
              <a:t>de</a:t>
            </a:r>
            <a:r>
              <a:rPr sz="2000" b="1" spc="135" dirty="0">
                <a:latin typeface="Arial"/>
                <a:cs typeface="Arial"/>
              </a:rPr>
              <a:t> </a:t>
            </a:r>
            <a:r>
              <a:rPr sz="2000" b="1" spc="-190" dirty="0">
                <a:latin typeface="Arial"/>
                <a:cs typeface="Arial"/>
              </a:rPr>
              <a:t>oportunidad.</a:t>
            </a:r>
            <a:r>
              <a:rPr sz="2000" b="1" spc="175" dirty="0">
                <a:latin typeface="Arial"/>
                <a:cs typeface="Arial"/>
              </a:rPr>
              <a:t> </a:t>
            </a:r>
            <a:r>
              <a:rPr sz="2000" spc="-245" dirty="0">
                <a:latin typeface="Arial MT"/>
                <a:cs typeface="Arial MT"/>
              </a:rPr>
              <a:t>Un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costo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oportunidad </a:t>
            </a:r>
            <a:r>
              <a:rPr sz="2000" spc="-195" dirty="0">
                <a:latin typeface="Arial MT"/>
                <a:cs typeface="Arial MT"/>
              </a:rPr>
              <a:t>se </a:t>
            </a:r>
            <a:r>
              <a:rPr sz="2000" spc="-170" dirty="0">
                <a:latin typeface="Arial MT"/>
                <a:cs typeface="Arial MT"/>
              </a:rPr>
              <a:t>define </a:t>
            </a:r>
            <a:r>
              <a:rPr sz="2000" spc="-225" dirty="0">
                <a:latin typeface="Arial MT"/>
                <a:cs typeface="Arial MT"/>
              </a:rPr>
              <a:t>como</a:t>
            </a:r>
            <a:r>
              <a:rPr sz="2000" spc="10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170" dirty="0">
                <a:latin typeface="Arial MT"/>
                <a:cs typeface="Arial MT"/>
              </a:rPr>
              <a:t>beneficios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 </a:t>
            </a:r>
            <a:r>
              <a:rPr sz="2000" spc="-185" dirty="0">
                <a:latin typeface="Arial MT"/>
                <a:cs typeface="Arial MT"/>
              </a:rPr>
              <a:t>dejan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recibir </a:t>
            </a:r>
            <a:r>
              <a:rPr sz="2000" spc="-140" dirty="0">
                <a:latin typeface="Arial MT"/>
                <a:cs typeface="Arial MT"/>
              </a:rPr>
              <a:t>al </a:t>
            </a:r>
            <a:r>
              <a:rPr sz="2000" spc="-170" dirty="0">
                <a:latin typeface="Arial MT"/>
                <a:cs typeface="Arial MT"/>
              </a:rPr>
              <a:t>seleccionar 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una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alternativa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lugar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45" dirty="0">
                <a:latin typeface="Arial MT"/>
                <a:cs typeface="Arial MT"/>
              </a:rPr>
              <a:t>otra. </a:t>
            </a:r>
            <a:r>
              <a:rPr sz="2000" spc="-210" dirty="0">
                <a:latin typeface="Arial MT"/>
                <a:cs typeface="Arial MT"/>
              </a:rPr>
              <a:t>Es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decir,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35" dirty="0">
                <a:latin typeface="Arial MT"/>
                <a:cs typeface="Arial MT"/>
              </a:rPr>
              <a:t>flujo </a:t>
            </a:r>
            <a:r>
              <a:rPr sz="2000" spc="-180" dirty="0">
                <a:latin typeface="Arial MT"/>
                <a:cs typeface="Arial MT"/>
              </a:rPr>
              <a:t>neto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efectivo </a:t>
            </a:r>
            <a:r>
              <a:rPr sz="2000" spc="-175" dirty="0">
                <a:latin typeface="Arial MT"/>
                <a:cs typeface="Arial MT"/>
              </a:rPr>
              <a:t>derivado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una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determinada </a:t>
            </a:r>
            <a:r>
              <a:rPr sz="2000" spc="-155" dirty="0">
                <a:latin typeface="Arial MT"/>
                <a:cs typeface="Arial MT"/>
              </a:rPr>
              <a:t>alternativa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 </a:t>
            </a:r>
            <a:r>
              <a:rPr sz="2000" spc="-175" dirty="0">
                <a:latin typeface="Arial MT"/>
                <a:cs typeface="Arial MT"/>
              </a:rPr>
              <a:t>pierde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135" dirty="0">
                <a:latin typeface="Arial MT"/>
                <a:cs typeface="Arial MT"/>
              </a:rPr>
              <a:t>si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no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selecciona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dicha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opción.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spc="-175" dirty="0">
                <a:latin typeface="Arial MT"/>
                <a:cs typeface="Arial MT"/>
              </a:rPr>
              <a:t>Cualquier </a:t>
            </a:r>
            <a:r>
              <a:rPr sz="2000" spc="-210" dirty="0">
                <a:latin typeface="Arial MT"/>
                <a:cs typeface="Arial MT"/>
              </a:rPr>
              <a:t>toma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75" dirty="0">
                <a:latin typeface="Arial MT"/>
                <a:cs typeface="Arial MT"/>
              </a:rPr>
              <a:t>decisiones </a:t>
            </a:r>
            <a:r>
              <a:rPr sz="2000" spc="-165" dirty="0">
                <a:latin typeface="Arial MT"/>
                <a:cs typeface="Arial MT"/>
              </a:rPr>
              <a:t>implica </a:t>
            </a:r>
            <a:r>
              <a:rPr sz="2000" spc="-175" dirty="0">
                <a:latin typeface="Arial MT"/>
                <a:cs typeface="Arial MT"/>
              </a:rPr>
              <a:t>evaluar </a:t>
            </a:r>
            <a:r>
              <a:rPr sz="2000" spc="-180" dirty="0">
                <a:latin typeface="Arial MT"/>
                <a:cs typeface="Arial MT"/>
              </a:rPr>
              <a:t>y </a:t>
            </a:r>
            <a:r>
              <a:rPr sz="2000" spc="-175" dirty="0">
                <a:latin typeface="Arial MT"/>
                <a:cs typeface="Arial MT"/>
              </a:rPr>
              <a:t>posteriormente </a:t>
            </a:r>
            <a:r>
              <a:rPr sz="2000" spc="-170" dirty="0">
                <a:latin typeface="Arial MT"/>
                <a:cs typeface="Arial MT"/>
              </a:rPr>
              <a:t>seleccionar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70" dirty="0">
                <a:latin typeface="Arial MT"/>
                <a:cs typeface="Arial MT"/>
              </a:rPr>
              <a:t>entre </a:t>
            </a:r>
            <a:r>
              <a:rPr sz="2000" spc="-160" dirty="0">
                <a:latin typeface="Arial MT"/>
                <a:cs typeface="Arial MT"/>
              </a:rPr>
              <a:t>las </a:t>
            </a:r>
            <a:r>
              <a:rPr sz="2000" spc="-150" dirty="0">
                <a:latin typeface="Arial MT"/>
                <a:cs typeface="Arial MT"/>
              </a:rPr>
              <a:t>distintas </a:t>
            </a:r>
            <a:r>
              <a:rPr sz="2000" spc="-185" dirty="0">
                <a:latin typeface="Arial MT"/>
                <a:cs typeface="Arial MT"/>
              </a:rPr>
              <a:t>opciones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90" dirty="0">
                <a:latin typeface="Arial MT"/>
                <a:cs typeface="Arial MT"/>
              </a:rPr>
              <a:t>mejor. </a:t>
            </a:r>
            <a:r>
              <a:rPr sz="2000" spc="-185" dirty="0">
                <a:latin typeface="Arial MT"/>
                <a:cs typeface="Arial MT"/>
              </a:rPr>
              <a:t>Esta 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selección, </a:t>
            </a:r>
            <a:r>
              <a:rPr sz="2000" spc="-130" dirty="0">
                <a:latin typeface="Arial MT"/>
                <a:cs typeface="Arial MT"/>
              </a:rPr>
              <a:t>tal </a:t>
            </a:r>
            <a:r>
              <a:rPr sz="2000" spc="-180" dirty="0">
                <a:latin typeface="Arial MT"/>
                <a:cs typeface="Arial MT"/>
              </a:rPr>
              <a:t>y </a:t>
            </a:r>
            <a:r>
              <a:rPr sz="2000" spc="-225" dirty="0">
                <a:latin typeface="Arial MT"/>
                <a:cs typeface="Arial MT"/>
              </a:rPr>
              <a:t>como</a:t>
            </a:r>
            <a:r>
              <a:rPr sz="2000" spc="-22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ya</a:t>
            </a:r>
            <a:r>
              <a:rPr sz="2000" spc="-19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-19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analizó, </a:t>
            </a:r>
            <a:r>
              <a:rPr sz="2000" spc="-165" dirty="0">
                <a:latin typeface="Arial MT"/>
                <a:cs typeface="Arial MT"/>
              </a:rPr>
              <a:t>implica </a:t>
            </a:r>
            <a:r>
              <a:rPr sz="2000" spc="-150" dirty="0">
                <a:latin typeface="Arial MT"/>
                <a:cs typeface="Arial MT"/>
              </a:rPr>
              <a:t>sacrificar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165" dirty="0">
                <a:latin typeface="Arial MT"/>
                <a:cs typeface="Arial MT"/>
              </a:rPr>
              <a:t>beneficios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otra alternativa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era </a:t>
            </a:r>
            <a:r>
              <a:rPr sz="2000" spc="-210" dirty="0">
                <a:latin typeface="Arial MT"/>
                <a:cs typeface="Arial MT"/>
              </a:rPr>
              <a:t>buena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(pero </a:t>
            </a:r>
            <a:r>
              <a:rPr sz="2000" spc="-210" dirty="0">
                <a:latin typeface="Arial MT"/>
                <a:cs typeface="Arial MT"/>
              </a:rPr>
              <a:t>no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65" dirty="0">
                <a:latin typeface="Arial MT"/>
                <a:cs typeface="Arial MT"/>
              </a:rPr>
              <a:t>mejor). 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220" dirty="0">
                <a:latin typeface="Arial MT"/>
                <a:cs typeface="Arial MT"/>
              </a:rPr>
              <a:t>En</a:t>
            </a:r>
            <a:r>
              <a:rPr sz="2000" spc="-21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otras </a:t>
            </a:r>
            <a:r>
              <a:rPr sz="2000" spc="-170" dirty="0">
                <a:latin typeface="Arial MT"/>
                <a:cs typeface="Arial MT"/>
              </a:rPr>
              <a:t>palabras, </a:t>
            </a:r>
            <a:r>
              <a:rPr sz="2000" spc="-210" dirty="0">
                <a:latin typeface="Arial MT"/>
                <a:cs typeface="Arial MT"/>
              </a:rPr>
              <a:t>un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costo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oportunidad </a:t>
            </a:r>
            <a:r>
              <a:rPr sz="2000" spc="-190" dirty="0">
                <a:latin typeface="Arial MT"/>
                <a:cs typeface="Arial MT"/>
              </a:rPr>
              <a:t>es </a:t>
            </a:r>
            <a:r>
              <a:rPr sz="2000" spc="-180" dirty="0">
                <a:latin typeface="Arial MT"/>
                <a:cs typeface="Arial MT"/>
              </a:rPr>
              <a:t>aquel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representa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170" dirty="0">
                <a:latin typeface="Arial MT"/>
                <a:cs typeface="Arial MT"/>
              </a:rPr>
              <a:t>beneficios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 </a:t>
            </a:r>
            <a:r>
              <a:rPr sz="2000" spc="-175" dirty="0">
                <a:latin typeface="Arial MT"/>
                <a:cs typeface="Arial MT"/>
              </a:rPr>
              <a:t>dejarán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obtener </a:t>
            </a:r>
            <a:r>
              <a:rPr sz="2000" spc="-175" dirty="0">
                <a:latin typeface="Arial MT"/>
                <a:cs typeface="Arial MT"/>
              </a:rPr>
              <a:t>por </a:t>
            </a:r>
            <a:r>
              <a:rPr sz="2000" spc="-150" dirty="0">
                <a:latin typeface="Arial MT"/>
                <a:cs typeface="Arial MT"/>
              </a:rPr>
              <a:t>elegir 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 </a:t>
            </a:r>
            <a:r>
              <a:rPr sz="2000" spc="-180" dirty="0">
                <a:latin typeface="Arial MT"/>
                <a:cs typeface="Arial MT"/>
              </a:rPr>
              <a:t>curso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80" dirty="0">
                <a:latin typeface="Arial MT"/>
                <a:cs typeface="Arial MT"/>
              </a:rPr>
              <a:t>acción </a:t>
            </a:r>
            <a:r>
              <a:rPr sz="2000" spc="-155" dirty="0">
                <a:latin typeface="Arial MT"/>
                <a:cs typeface="Arial MT"/>
              </a:rPr>
              <a:t>alternativo,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70" dirty="0">
                <a:latin typeface="Arial MT"/>
                <a:cs typeface="Arial MT"/>
              </a:rPr>
              <a:t>seleccionar </a:t>
            </a:r>
            <a:r>
              <a:rPr sz="2000" spc="-204" dirty="0">
                <a:latin typeface="Arial MT"/>
                <a:cs typeface="Arial MT"/>
              </a:rPr>
              <a:t>una </a:t>
            </a:r>
            <a:r>
              <a:rPr sz="2000" spc="-190" dirty="0">
                <a:latin typeface="Arial MT"/>
                <a:cs typeface="Arial MT"/>
              </a:rPr>
              <a:t>mejor </a:t>
            </a:r>
            <a:r>
              <a:rPr sz="2000" spc="-150" dirty="0">
                <a:latin typeface="Arial MT"/>
                <a:cs typeface="Arial MT"/>
              </a:rPr>
              <a:t>alternativa. </a:t>
            </a:r>
            <a:r>
              <a:rPr sz="2000" spc="-185" dirty="0">
                <a:latin typeface="Arial MT"/>
                <a:cs typeface="Arial MT"/>
              </a:rPr>
              <a:t>Esto </a:t>
            </a:r>
            <a:r>
              <a:rPr sz="2000" spc="-160" dirty="0">
                <a:latin typeface="Arial MT"/>
                <a:cs typeface="Arial MT"/>
              </a:rPr>
              <a:t>origina </a:t>
            </a:r>
            <a:r>
              <a:rPr sz="2000" spc="-200" dirty="0">
                <a:latin typeface="Arial MT"/>
                <a:cs typeface="Arial MT"/>
              </a:rPr>
              <a:t>con </a:t>
            </a:r>
            <a:r>
              <a:rPr sz="2000" spc="-170" dirty="0">
                <a:latin typeface="Arial MT"/>
                <a:cs typeface="Arial MT"/>
              </a:rPr>
              <a:t>frecuencia </a:t>
            </a:r>
            <a:r>
              <a:rPr sz="2000" spc="-195" dirty="0">
                <a:latin typeface="Arial MT"/>
                <a:cs typeface="Arial MT"/>
              </a:rPr>
              <a:t>abandonar </a:t>
            </a:r>
            <a:r>
              <a:rPr sz="2000" spc="-160" dirty="0">
                <a:latin typeface="Arial MT"/>
                <a:cs typeface="Arial MT"/>
              </a:rPr>
              <a:t>otra </a:t>
            </a:r>
            <a:r>
              <a:rPr sz="2000" spc="-200" dirty="0">
                <a:latin typeface="Arial MT"/>
                <a:cs typeface="Arial MT"/>
              </a:rPr>
              <a:t>que </a:t>
            </a:r>
            <a:r>
              <a:rPr sz="2000" spc="-175" dirty="0">
                <a:latin typeface="Arial MT"/>
                <a:cs typeface="Arial MT"/>
              </a:rPr>
              <a:t>está 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actualmente </a:t>
            </a:r>
            <a:r>
              <a:rPr sz="2000" spc="-200" dirty="0">
                <a:latin typeface="Arial MT"/>
                <a:cs typeface="Arial MT"/>
              </a:rPr>
              <a:t>generando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beneficios. </a:t>
            </a:r>
            <a:r>
              <a:rPr sz="2000" spc="-185" dirty="0">
                <a:latin typeface="Arial MT"/>
                <a:cs typeface="Arial MT"/>
              </a:rPr>
              <a:t>Por </a:t>
            </a:r>
            <a:r>
              <a:rPr sz="2000" spc="-175" dirty="0">
                <a:latin typeface="Arial MT"/>
                <a:cs typeface="Arial MT"/>
              </a:rPr>
              <a:t>ejemplo, </a:t>
            </a:r>
            <a:r>
              <a:rPr sz="2000" spc="-200" dirty="0">
                <a:latin typeface="Arial MT"/>
                <a:cs typeface="Arial MT"/>
              </a:rPr>
              <a:t>un </a:t>
            </a:r>
            <a:r>
              <a:rPr sz="2000" spc="-165" dirty="0">
                <a:latin typeface="Arial MT"/>
                <a:cs typeface="Arial MT"/>
              </a:rPr>
              <a:t>catedrático </a:t>
            </a:r>
            <a:r>
              <a:rPr sz="2000" spc="-175" dirty="0">
                <a:latin typeface="Arial MT"/>
                <a:cs typeface="Arial MT"/>
              </a:rPr>
              <a:t>está </a:t>
            </a:r>
            <a:r>
              <a:rPr sz="2000" spc="-190" dirty="0">
                <a:latin typeface="Arial MT"/>
                <a:cs typeface="Arial MT"/>
              </a:rPr>
              <a:t>evaluando</a:t>
            </a:r>
            <a:r>
              <a:rPr sz="2000" spc="17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la </a:t>
            </a:r>
            <a:r>
              <a:rPr sz="2000" spc="-160" dirty="0">
                <a:latin typeface="Arial MT"/>
                <a:cs typeface="Arial MT"/>
              </a:rPr>
              <a:t>posibilidad </a:t>
            </a:r>
            <a:r>
              <a:rPr sz="2000" spc="-200" dirty="0">
                <a:latin typeface="Arial MT"/>
                <a:cs typeface="Arial MT"/>
              </a:rPr>
              <a:t>de emprender un </a:t>
            </a:r>
            <a:r>
              <a:rPr sz="2000" spc="-185" dirty="0">
                <a:latin typeface="Arial MT"/>
                <a:cs typeface="Arial MT"/>
              </a:rPr>
              <a:t>negocio 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le </a:t>
            </a:r>
            <a:r>
              <a:rPr sz="2000" spc="-175" dirty="0">
                <a:latin typeface="Arial MT"/>
                <a:cs typeface="Arial MT"/>
              </a:rPr>
              <a:t>generaría </a:t>
            </a:r>
            <a:r>
              <a:rPr sz="2000" spc="-160" dirty="0">
                <a:latin typeface="Arial MT"/>
                <a:cs typeface="Arial MT"/>
              </a:rPr>
              <a:t>utilidades </a:t>
            </a:r>
            <a:r>
              <a:rPr sz="2000" spc="-175" dirty="0">
                <a:latin typeface="Arial MT"/>
                <a:cs typeface="Arial MT"/>
              </a:rPr>
              <a:t>por </a:t>
            </a:r>
            <a:r>
              <a:rPr sz="2000" spc="-185" dirty="0">
                <a:latin typeface="Arial MT"/>
                <a:cs typeface="Arial MT"/>
              </a:rPr>
              <a:t>$30,000.00 </a:t>
            </a:r>
            <a:r>
              <a:rPr sz="2000" spc="-140" dirty="0">
                <a:latin typeface="Arial MT"/>
                <a:cs typeface="Arial MT"/>
              </a:rPr>
              <a:t>al </a:t>
            </a:r>
            <a:r>
              <a:rPr sz="2000" spc="-204" dirty="0">
                <a:latin typeface="Arial MT"/>
                <a:cs typeface="Arial MT"/>
              </a:rPr>
              <a:t>mes,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pero </a:t>
            </a:r>
            <a:r>
              <a:rPr sz="2000" spc="-145" dirty="0">
                <a:latin typeface="Arial MT"/>
                <a:cs typeface="Arial MT"/>
              </a:rPr>
              <a:t>lo </a:t>
            </a:r>
            <a:r>
              <a:rPr sz="2000" spc="-160" dirty="0">
                <a:latin typeface="Arial MT"/>
                <a:cs typeface="Arial MT"/>
              </a:rPr>
              <a:t>anterior </a:t>
            </a:r>
            <a:r>
              <a:rPr sz="2000" spc="-145" dirty="0">
                <a:latin typeface="Arial MT"/>
                <a:cs typeface="Arial MT"/>
              </a:rPr>
              <a:t>lo </a:t>
            </a:r>
            <a:r>
              <a:rPr sz="2000" spc="-160" dirty="0">
                <a:latin typeface="Arial MT"/>
                <a:cs typeface="Arial MT"/>
              </a:rPr>
              <a:t>obligaría </a:t>
            </a:r>
            <a:r>
              <a:rPr sz="2000" spc="-204" dirty="0">
                <a:latin typeface="Arial MT"/>
                <a:cs typeface="Arial MT"/>
              </a:rPr>
              <a:t>a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abandonar</a:t>
            </a:r>
            <a:r>
              <a:rPr sz="2000" spc="16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65" dirty="0">
                <a:latin typeface="Arial MT"/>
                <a:cs typeface="Arial MT"/>
              </a:rPr>
              <a:t>cátedra,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75" dirty="0">
                <a:latin typeface="Arial MT"/>
                <a:cs typeface="Arial MT"/>
              </a:rPr>
              <a:t>cual </a:t>
            </a:r>
            <a:r>
              <a:rPr sz="2000" spc="-145" dirty="0">
                <a:latin typeface="Arial MT"/>
                <a:cs typeface="Arial MT"/>
              </a:rPr>
              <a:t>le </a:t>
            </a:r>
            <a:r>
              <a:rPr sz="2000" spc="-190" dirty="0">
                <a:latin typeface="Arial MT"/>
                <a:cs typeface="Arial MT"/>
              </a:rPr>
              <a:t>genera 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salario </a:t>
            </a:r>
            <a:r>
              <a:rPr sz="2000" spc="-200" dirty="0">
                <a:latin typeface="Arial MT"/>
                <a:cs typeface="Arial MT"/>
              </a:rPr>
              <a:t>mensual de </a:t>
            </a:r>
            <a:r>
              <a:rPr sz="2000" spc="-180" dirty="0">
                <a:latin typeface="Arial MT"/>
                <a:cs typeface="Arial MT"/>
              </a:rPr>
              <a:t>$20,000.00. </a:t>
            </a:r>
            <a:r>
              <a:rPr sz="2000" spc="-160" dirty="0">
                <a:latin typeface="Arial MT"/>
                <a:cs typeface="Arial MT"/>
              </a:rPr>
              <a:t>El </a:t>
            </a:r>
            <a:r>
              <a:rPr sz="2000" spc="-200" dirty="0">
                <a:latin typeface="Arial MT"/>
                <a:cs typeface="Arial MT"/>
              </a:rPr>
              <a:t>emprender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85" dirty="0">
                <a:latin typeface="Arial MT"/>
                <a:cs typeface="Arial MT"/>
              </a:rPr>
              <a:t>negocio </a:t>
            </a:r>
            <a:r>
              <a:rPr sz="2000" spc="-200" dirty="0">
                <a:latin typeface="Arial MT"/>
                <a:cs typeface="Arial MT"/>
              </a:rPr>
              <a:t>no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 </a:t>
            </a:r>
            <a:r>
              <a:rPr sz="2000" spc="-204" dirty="0">
                <a:latin typeface="Arial MT"/>
                <a:cs typeface="Arial MT"/>
              </a:rPr>
              <a:t>debe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ver </a:t>
            </a:r>
            <a:r>
              <a:rPr sz="2000" spc="-229" dirty="0">
                <a:latin typeface="Arial MT"/>
                <a:cs typeface="Arial MT"/>
              </a:rPr>
              <a:t>como</a:t>
            </a:r>
            <a:r>
              <a:rPr sz="2000" spc="9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una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empresa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150" dirty="0">
                <a:latin typeface="Arial MT"/>
                <a:cs typeface="Arial MT"/>
              </a:rPr>
              <a:t> </a:t>
            </a:r>
            <a:r>
              <a:rPr sz="2000" spc="-190" dirty="0">
                <a:latin typeface="Arial MT"/>
                <a:cs typeface="Arial MT"/>
              </a:rPr>
              <a:t>genera </a:t>
            </a:r>
            <a:r>
              <a:rPr sz="2000" spc="-160" dirty="0">
                <a:latin typeface="Arial MT"/>
                <a:cs typeface="Arial MT"/>
              </a:rPr>
              <a:t>utilidades 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por </a:t>
            </a:r>
            <a:r>
              <a:rPr sz="2000" spc="-180" dirty="0">
                <a:latin typeface="Arial MT"/>
                <a:cs typeface="Arial MT"/>
              </a:rPr>
              <a:t>$30,000.00, </a:t>
            </a:r>
            <a:r>
              <a:rPr sz="2000" spc="-170" dirty="0">
                <a:latin typeface="Arial MT"/>
                <a:cs typeface="Arial MT"/>
              </a:rPr>
              <a:t>sino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-204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sólo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$10,000.00,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ya</a:t>
            </a:r>
            <a:r>
              <a:rPr sz="2000" spc="-19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16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presenta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80" dirty="0">
                <a:latin typeface="Arial MT"/>
                <a:cs typeface="Arial MT"/>
              </a:rPr>
              <a:t>costo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oportunidad,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representa </a:t>
            </a:r>
            <a:r>
              <a:rPr sz="2000" spc="-145" dirty="0">
                <a:latin typeface="Arial MT"/>
                <a:cs typeface="Arial MT"/>
              </a:rPr>
              <a:t>lo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14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se</a:t>
            </a:r>
            <a:r>
              <a:rPr sz="2000" spc="16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dejaría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ganar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por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decidir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una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alternativa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lugar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otra.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25386"/>
            <a:ext cx="69011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2.3.</a:t>
            </a:r>
            <a:r>
              <a:rPr sz="3200" b="1" i="1" spc="-2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COSTOS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dirty="0">
                <a:solidFill>
                  <a:srgbClr val="B80D0E"/>
                </a:solidFill>
                <a:latin typeface="Verdana"/>
                <a:cs typeface="Verdana"/>
              </a:rPr>
              <a:t>DE</a:t>
            </a:r>
            <a:r>
              <a:rPr sz="3200" b="1" i="1" spc="-15" dirty="0">
                <a:solidFill>
                  <a:srgbClr val="B80D0E"/>
                </a:solidFill>
                <a:latin typeface="Verdana"/>
                <a:cs typeface="Verdana"/>
              </a:rPr>
              <a:t> </a:t>
            </a:r>
            <a:r>
              <a:rPr sz="3200" b="1" i="1" spc="-5" dirty="0">
                <a:solidFill>
                  <a:srgbClr val="B80D0E"/>
                </a:solidFill>
                <a:latin typeface="Verdana"/>
                <a:cs typeface="Verdana"/>
              </a:rPr>
              <a:t>PRODUCCIÓN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875" y="1313179"/>
            <a:ext cx="11209020" cy="307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215" dirty="0">
                <a:latin typeface="Arial MT"/>
                <a:cs typeface="Arial MT"/>
              </a:rPr>
              <a:t>Son</a:t>
            </a:r>
            <a:r>
              <a:rPr sz="2000" spc="-21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150" dirty="0">
                <a:latin typeface="Arial MT"/>
                <a:cs typeface="Arial MT"/>
              </a:rPr>
              <a:t>sacrificios </a:t>
            </a:r>
            <a:r>
              <a:rPr sz="2000" spc="-175" dirty="0">
                <a:latin typeface="Arial MT"/>
                <a:cs typeface="Arial MT"/>
              </a:rPr>
              <a:t>requeridos </a:t>
            </a:r>
            <a:r>
              <a:rPr sz="2000" spc="-185" dirty="0">
                <a:latin typeface="Arial MT"/>
                <a:cs typeface="Arial MT"/>
              </a:rPr>
              <a:t>para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60" dirty="0">
                <a:latin typeface="Arial MT"/>
                <a:cs typeface="Arial MT"/>
              </a:rPr>
              <a:t>fabricación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un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bien, </a:t>
            </a:r>
            <a:r>
              <a:rPr sz="2000" spc="-200" dirty="0">
                <a:latin typeface="Arial MT"/>
                <a:cs typeface="Arial MT"/>
              </a:rPr>
              <a:t>que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van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desde</a:t>
            </a:r>
            <a:r>
              <a:rPr sz="2000" spc="16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70" dirty="0">
                <a:latin typeface="Arial MT"/>
                <a:cs typeface="Arial MT"/>
              </a:rPr>
              <a:t>adquisición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80" dirty="0">
                <a:latin typeface="Arial MT"/>
                <a:cs typeface="Arial MT"/>
              </a:rPr>
              <a:t>materia </a:t>
            </a:r>
            <a:r>
              <a:rPr sz="2000" spc="-170" dirty="0">
                <a:latin typeface="Arial MT"/>
                <a:cs typeface="Arial MT"/>
              </a:rPr>
              <a:t>prima,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204" dirty="0">
                <a:latin typeface="Arial MT"/>
                <a:cs typeface="Arial MT"/>
              </a:rPr>
              <a:t>pago </a:t>
            </a:r>
            <a:r>
              <a:rPr sz="2000" spc="-200" dirty="0">
                <a:latin typeface="Arial MT"/>
                <a:cs typeface="Arial MT"/>
              </a:rPr>
              <a:t> de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180" dirty="0">
                <a:latin typeface="Arial MT"/>
                <a:cs typeface="Arial MT"/>
              </a:rPr>
              <a:t>sueldos y </a:t>
            </a:r>
            <a:r>
              <a:rPr sz="2000" spc="-160" dirty="0">
                <a:latin typeface="Arial MT"/>
                <a:cs typeface="Arial MT"/>
              </a:rPr>
              <a:t>salarios </a:t>
            </a:r>
            <a:r>
              <a:rPr sz="2000" spc="-165" dirty="0">
                <a:latin typeface="Arial MT"/>
                <a:cs typeface="Arial MT"/>
              </a:rPr>
              <a:t>del </a:t>
            </a:r>
            <a:r>
              <a:rPr sz="2000" spc="-175" dirty="0">
                <a:latin typeface="Arial MT"/>
                <a:cs typeface="Arial MT"/>
              </a:rPr>
              <a:t>personal requerido </a:t>
            </a:r>
            <a:r>
              <a:rPr sz="2000" spc="-160" dirty="0">
                <a:latin typeface="Arial MT"/>
                <a:cs typeface="Arial MT"/>
              </a:rPr>
              <a:t>directa </a:t>
            </a:r>
            <a:r>
              <a:rPr sz="2000" spc="-204" dirty="0">
                <a:latin typeface="Arial MT"/>
                <a:cs typeface="Arial MT"/>
              </a:rPr>
              <a:t>e </a:t>
            </a:r>
            <a:r>
              <a:rPr sz="2000" spc="-175" dirty="0">
                <a:latin typeface="Arial MT"/>
                <a:cs typeface="Arial MT"/>
              </a:rPr>
              <a:t>indirectamente </a:t>
            </a:r>
            <a:r>
              <a:rPr sz="2000" spc="-200" dirty="0">
                <a:latin typeface="Arial MT"/>
                <a:cs typeface="Arial MT"/>
              </a:rPr>
              <a:t>en </a:t>
            </a:r>
            <a:r>
              <a:rPr sz="2000" spc="-155" dirty="0">
                <a:latin typeface="Arial MT"/>
                <a:cs typeface="Arial MT"/>
              </a:rPr>
              <a:t>la </a:t>
            </a:r>
            <a:r>
              <a:rPr sz="2000" spc="-175" dirty="0">
                <a:latin typeface="Arial MT"/>
                <a:cs typeface="Arial MT"/>
              </a:rPr>
              <a:t>producción, </a:t>
            </a:r>
            <a:r>
              <a:rPr sz="2000" spc="-180" dirty="0">
                <a:latin typeface="Arial MT"/>
                <a:cs typeface="Arial MT"/>
              </a:rPr>
              <a:t>hasta </a:t>
            </a:r>
            <a:r>
              <a:rPr sz="2000" spc="-185" dirty="0">
                <a:latin typeface="Arial MT"/>
                <a:cs typeface="Arial MT"/>
              </a:rPr>
              <a:t>todos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225" dirty="0">
                <a:latin typeface="Arial MT"/>
                <a:cs typeface="Arial MT"/>
              </a:rPr>
              <a:t>demás </a:t>
            </a:r>
            <a:r>
              <a:rPr sz="2000" spc="-175" dirty="0">
                <a:latin typeface="Arial MT"/>
                <a:cs typeface="Arial MT"/>
              </a:rPr>
              <a:t>costos 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necesarios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para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fabricación</a:t>
            </a:r>
            <a:r>
              <a:rPr sz="2000" spc="-160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50" dirty="0">
                <a:latin typeface="Arial MT"/>
                <a:cs typeface="Arial MT"/>
              </a:rPr>
              <a:t>artículos,</a:t>
            </a:r>
            <a:r>
              <a:rPr sz="2000" spc="-145" dirty="0">
                <a:latin typeface="Arial MT"/>
                <a:cs typeface="Arial MT"/>
              </a:rPr>
              <a:t> </a:t>
            </a:r>
            <a:r>
              <a:rPr sz="2000" spc="-229" dirty="0">
                <a:latin typeface="Arial MT"/>
                <a:cs typeface="Arial MT"/>
              </a:rPr>
              <a:t>como</a:t>
            </a:r>
            <a:r>
              <a:rPr sz="2000" spc="-22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renta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4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planta,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teléfono,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75" dirty="0">
                <a:latin typeface="Arial MT"/>
                <a:cs typeface="Arial MT"/>
              </a:rPr>
              <a:t>depreciaciones,</a:t>
            </a:r>
            <a:r>
              <a:rPr sz="2000" spc="-17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las 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amortizaciones,</a:t>
            </a:r>
            <a:r>
              <a:rPr sz="2000" spc="-130" dirty="0">
                <a:latin typeface="Arial MT"/>
                <a:cs typeface="Arial MT"/>
              </a:rPr>
              <a:t> </a:t>
            </a:r>
            <a:r>
              <a:rPr sz="2000" spc="-155" dirty="0">
                <a:latin typeface="Arial MT"/>
                <a:cs typeface="Arial MT"/>
              </a:rPr>
              <a:t>etcétera.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spc="-220" dirty="0">
                <a:latin typeface="Arial MT"/>
                <a:cs typeface="Arial MT"/>
              </a:rPr>
              <a:t>En</a:t>
            </a:r>
            <a:r>
              <a:rPr sz="2000" spc="-21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 </a:t>
            </a:r>
            <a:r>
              <a:rPr sz="2000" spc="-175" dirty="0">
                <a:latin typeface="Arial MT"/>
                <a:cs typeface="Arial MT"/>
              </a:rPr>
              <a:t>proyectos </a:t>
            </a:r>
            <a:r>
              <a:rPr sz="2000" spc="-155" dirty="0">
                <a:latin typeface="Arial MT"/>
                <a:cs typeface="Arial MT"/>
              </a:rPr>
              <a:t>la </a:t>
            </a:r>
            <a:r>
              <a:rPr sz="2000" spc="-180" dirty="0">
                <a:latin typeface="Arial MT"/>
                <a:cs typeface="Arial MT"/>
              </a:rPr>
              <a:t>determinación </a:t>
            </a:r>
            <a:r>
              <a:rPr sz="2000" spc="-165" dirty="0">
                <a:latin typeface="Arial MT"/>
                <a:cs typeface="Arial MT"/>
              </a:rPr>
              <a:t>del </a:t>
            </a:r>
            <a:r>
              <a:rPr sz="2000" spc="-220" dirty="0">
                <a:latin typeface="Arial MT"/>
                <a:cs typeface="Arial MT"/>
              </a:rPr>
              <a:t>mismo</a:t>
            </a:r>
            <a:r>
              <a:rPr sz="2000" spc="-21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surge </a:t>
            </a:r>
            <a:r>
              <a:rPr sz="2000" spc="-210" dirty="0">
                <a:latin typeface="Arial MT"/>
                <a:cs typeface="Arial MT"/>
              </a:rPr>
              <a:t>en</a:t>
            </a:r>
            <a:r>
              <a:rPr sz="2000" spc="-204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70" dirty="0">
                <a:latin typeface="Arial MT"/>
                <a:cs typeface="Arial MT"/>
              </a:rPr>
              <a:t>estudio </a:t>
            </a:r>
            <a:r>
              <a:rPr sz="2000" spc="-160" dirty="0">
                <a:latin typeface="Arial MT"/>
                <a:cs typeface="Arial MT"/>
              </a:rPr>
              <a:t>técnico. El </a:t>
            </a:r>
            <a:r>
              <a:rPr sz="2000" spc="-190" dirty="0">
                <a:latin typeface="Arial MT"/>
                <a:cs typeface="Arial MT"/>
              </a:rPr>
              <a:t>proceso</a:t>
            </a:r>
            <a:r>
              <a:rPr sz="2000" spc="-18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costeo </a:t>
            </a:r>
            <a:r>
              <a:rPr sz="2000" spc="-190" dirty="0">
                <a:latin typeface="Arial MT"/>
                <a:cs typeface="Arial MT"/>
              </a:rPr>
              <a:t>es </a:t>
            </a:r>
            <a:r>
              <a:rPr sz="2000" spc="-200" dirty="0">
                <a:latin typeface="Arial MT"/>
                <a:cs typeface="Arial MT"/>
              </a:rPr>
              <a:t>una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actividad </a:t>
            </a:r>
            <a:r>
              <a:rPr sz="2000" spc="-195" dirty="0">
                <a:latin typeface="Arial MT"/>
                <a:cs typeface="Arial MT"/>
              </a:rPr>
              <a:t>de </a:t>
            </a:r>
            <a:r>
              <a:rPr sz="2000" spc="-190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ingeniería </a:t>
            </a:r>
            <a:r>
              <a:rPr sz="2000" spc="-229" dirty="0">
                <a:latin typeface="Arial MT"/>
                <a:cs typeface="Arial MT"/>
              </a:rPr>
              <a:t>mas</a:t>
            </a:r>
            <a:r>
              <a:rPr sz="2000" spc="9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60" dirty="0">
                <a:latin typeface="Arial MT"/>
                <a:cs typeface="Arial MT"/>
              </a:rPr>
              <a:t>contabilidad. El </a:t>
            </a:r>
            <a:r>
              <a:rPr sz="2000" spc="-210" dirty="0">
                <a:latin typeface="Arial MT"/>
                <a:cs typeface="Arial MT"/>
              </a:rPr>
              <a:t>método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costeo </a:t>
            </a:r>
            <a:r>
              <a:rPr sz="2000" spc="-150" dirty="0">
                <a:latin typeface="Arial MT"/>
                <a:cs typeface="Arial MT"/>
              </a:rPr>
              <a:t>utilizado </a:t>
            </a:r>
            <a:r>
              <a:rPr sz="2000" spc="-200" dirty="0">
                <a:latin typeface="Arial MT"/>
                <a:cs typeface="Arial MT"/>
              </a:rPr>
              <a:t>en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80" dirty="0">
                <a:latin typeface="Arial MT"/>
                <a:cs typeface="Arial MT"/>
              </a:rPr>
              <a:t>evaluación </a:t>
            </a:r>
            <a:r>
              <a:rPr sz="2000" spc="-210" dirty="0">
                <a:latin typeface="Arial MT"/>
                <a:cs typeface="Arial MT"/>
              </a:rPr>
              <a:t>de </a:t>
            </a:r>
            <a:r>
              <a:rPr sz="2000" spc="-175" dirty="0">
                <a:latin typeface="Arial MT"/>
                <a:cs typeface="Arial MT"/>
              </a:rPr>
              <a:t>proyectos </a:t>
            </a:r>
            <a:r>
              <a:rPr sz="2000" spc="-190" dirty="0">
                <a:latin typeface="Arial MT"/>
                <a:cs typeface="Arial MT"/>
              </a:rPr>
              <a:t>es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80" dirty="0">
                <a:latin typeface="Arial MT"/>
                <a:cs typeface="Arial MT"/>
              </a:rPr>
              <a:t>costeo </a:t>
            </a:r>
            <a:r>
              <a:rPr sz="2000" spc="-185" dirty="0">
                <a:latin typeface="Arial MT"/>
                <a:cs typeface="Arial MT"/>
              </a:rPr>
              <a:t>absorbente 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220" dirty="0">
                <a:latin typeface="Arial MT"/>
                <a:cs typeface="Arial MT"/>
              </a:rPr>
              <a:t>mismo</a:t>
            </a:r>
            <a:r>
              <a:rPr sz="2000" spc="-215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que</a:t>
            </a:r>
            <a:r>
              <a:rPr sz="2000" spc="-200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consiste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en</a:t>
            </a:r>
            <a:r>
              <a:rPr sz="2000" spc="-195" dirty="0">
                <a:latin typeface="Arial MT"/>
                <a:cs typeface="Arial MT"/>
              </a:rPr>
              <a:t> </a:t>
            </a:r>
            <a:r>
              <a:rPr sz="2000" spc="-170" dirty="0">
                <a:latin typeface="Arial MT"/>
                <a:cs typeface="Arial MT"/>
              </a:rPr>
              <a:t>cargar</a:t>
            </a:r>
            <a:r>
              <a:rPr sz="2000" spc="-16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todos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los</a:t>
            </a:r>
            <a:r>
              <a:rPr sz="2000" spc="-15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costos</a:t>
            </a:r>
            <a:r>
              <a:rPr sz="2000" spc="-175" dirty="0">
                <a:latin typeface="Arial MT"/>
                <a:cs typeface="Arial MT"/>
              </a:rPr>
              <a:t> relacionados</a:t>
            </a:r>
            <a:r>
              <a:rPr sz="2000" spc="204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con</a:t>
            </a:r>
            <a:r>
              <a:rPr sz="2000" spc="155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65" dirty="0">
                <a:latin typeface="Arial MT"/>
                <a:cs typeface="Arial MT"/>
              </a:rPr>
              <a:t>fabricación</a:t>
            </a:r>
            <a:r>
              <a:rPr sz="2000" spc="22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de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210" dirty="0">
                <a:latin typeface="Arial MT"/>
                <a:cs typeface="Arial MT"/>
              </a:rPr>
              <a:t>un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spc="-180" dirty="0">
                <a:latin typeface="Arial MT"/>
                <a:cs typeface="Arial MT"/>
              </a:rPr>
              <a:t>producto</a:t>
            </a:r>
            <a:r>
              <a:rPr sz="2000" spc="195" dirty="0">
                <a:latin typeface="Arial MT"/>
                <a:cs typeface="Arial MT"/>
              </a:rPr>
              <a:t> </a:t>
            </a:r>
            <a:r>
              <a:rPr sz="2000" spc="-160" dirty="0">
                <a:latin typeface="Arial MT"/>
                <a:cs typeface="Arial MT"/>
              </a:rPr>
              <a:t>específico.</a:t>
            </a:r>
            <a:r>
              <a:rPr sz="2000" spc="235" dirty="0">
                <a:latin typeface="Arial MT"/>
                <a:cs typeface="Arial MT"/>
              </a:rPr>
              <a:t> </a:t>
            </a:r>
            <a:r>
              <a:rPr sz="2000" spc="-185" dirty="0">
                <a:latin typeface="Arial MT"/>
                <a:cs typeface="Arial MT"/>
              </a:rPr>
              <a:t>Este </a:t>
            </a:r>
            <a:r>
              <a:rPr sz="2000" spc="-180" dirty="0">
                <a:latin typeface="Arial MT"/>
                <a:cs typeface="Arial MT"/>
              </a:rPr>
              <a:t> </a:t>
            </a:r>
            <a:r>
              <a:rPr sz="2000" spc="-204" dirty="0">
                <a:latin typeface="Arial MT"/>
                <a:cs typeface="Arial MT"/>
              </a:rPr>
              <a:t>método </a:t>
            </a:r>
            <a:r>
              <a:rPr sz="2000" spc="-165" dirty="0">
                <a:latin typeface="Arial MT"/>
                <a:cs typeface="Arial MT"/>
              </a:rPr>
              <a:t>implica </a:t>
            </a:r>
            <a:r>
              <a:rPr sz="2000" spc="-140" dirty="0">
                <a:latin typeface="Arial MT"/>
                <a:cs typeface="Arial MT"/>
              </a:rPr>
              <a:t>el </a:t>
            </a:r>
            <a:r>
              <a:rPr sz="2000" spc="-195" dirty="0">
                <a:latin typeface="Arial MT"/>
                <a:cs typeface="Arial MT"/>
              </a:rPr>
              <a:t>uso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165" dirty="0">
                <a:latin typeface="Arial MT"/>
                <a:cs typeface="Arial MT"/>
              </a:rPr>
              <a:t>los </a:t>
            </a:r>
            <a:r>
              <a:rPr sz="2000" spc="-175" dirty="0">
                <a:latin typeface="Arial MT"/>
                <a:cs typeface="Arial MT"/>
              </a:rPr>
              <a:t>costos </a:t>
            </a:r>
            <a:r>
              <a:rPr sz="2000" spc="-160" dirty="0">
                <a:latin typeface="Arial MT"/>
                <a:cs typeface="Arial MT"/>
              </a:rPr>
              <a:t>directos </a:t>
            </a:r>
            <a:r>
              <a:rPr sz="2000" spc="-155" dirty="0">
                <a:latin typeface="Arial MT"/>
                <a:cs typeface="Arial MT"/>
              </a:rPr>
              <a:t>totales </a:t>
            </a:r>
            <a:r>
              <a:rPr sz="2000" spc="-180" dirty="0">
                <a:latin typeface="Arial MT"/>
                <a:cs typeface="Arial MT"/>
              </a:rPr>
              <a:t>y </a:t>
            </a:r>
            <a:r>
              <a:rPr sz="2000" spc="-165" dirty="0">
                <a:latin typeface="Arial MT"/>
                <a:cs typeface="Arial MT"/>
              </a:rPr>
              <a:t>los </a:t>
            </a:r>
            <a:r>
              <a:rPr sz="2000" spc="-175" dirty="0">
                <a:latin typeface="Arial MT"/>
                <a:cs typeface="Arial MT"/>
              </a:rPr>
              <a:t>costos </a:t>
            </a:r>
            <a:r>
              <a:rPr sz="2000" spc="-180" dirty="0">
                <a:latin typeface="Arial MT"/>
                <a:cs typeface="Arial MT"/>
              </a:rPr>
              <a:t>generales </a:t>
            </a:r>
            <a:r>
              <a:rPr sz="2000" spc="-185" dirty="0">
                <a:latin typeface="Arial MT"/>
                <a:cs typeface="Arial MT"/>
              </a:rPr>
              <a:t>asociados </a:t>
            </a:r>
            <a:r>
              <a:rPr sz="2000" spc="-200" dirty="0">
                <a:latin typeface="Arial MT"/>
                <a:cs typeface="Arial MT"/>
              </a:rPr>
              <a:t>con </a:t>
            </a:r>
            <a:r>
              <a:rPr sz="2000" spc="-145" dirty="0">
                <a:latin typeface="Arial MT"/>
                <a:cs typeface="Arial MT"/>
              </a:rPr>
              <a:t>la </a:t>
            </a:r>
            <a:r>
              <a:rPr sz="2000" spc="-165" dirty="0">
                <a:latin typeface="Arial MT"/>
                <a:cs typeface="Arial MT"/>
              </a:rPr>
              <a:t>fabricación </a:t>
            </a:r>
            <a:r>
              <a:rPr sz="2000" spc="-200" dirty="0">
                <a:latin typeface="Arial MT"/>
                <a:cs typeface="Arial MT"/>
              </a:rPr>
              <a:t>de </a:t>
            </a:r>
            <a:r>
              <a:rPr sz="2000" spc="-210" dirty="0">
                <a:latin typeface="Arial MT"/>
                <a:cs typeface="Arial MT"/>
              </a:rPr>
              <a:t>un </a:t>
            </a:r>
            <a:r>
              <a:rPr sz="2000" spc="-180" dirty="0">
                <a:latin typeface="Arial MT"/>
                <a:cs typeface="Arial MT"/>
              </a:rPr>
              <a:t>producto </a:t>
            </a:r>
            <a:r>
              <a:rPr sz="2000" spc="-175" dirty="0">
                <a:latin typeface="Arial MT"/>
                <a:cs typeface="Arial MT"/>
              </a:rPr>
              <a:t> </a:t>
            </a:r>
            <a:r>
              <a:rPr sz="2000" spc="-225" dirty="0">
                <a:latin typeface="Arial MT"/>
                <a:cs typeface="Arial MT"/>
              </a:rPr>
              <a:t>como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spc="-145" dirty="0">
                <a:latin typeface="Arial MT"/>
                <a:cs typeface="Arial MT"/>
              </a:rPr>
              <a:t>la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95" dirty="0">
                <a:latin typeface="Arial MT"/>
                <a:cs typeface="Arial MT"/>
              </a:rPr>
              <a:t>base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200" dirty="0">
                <a:latin typeface="Arial MT"/>
                <a:cs typeface="Arial MT"/>
              </a:rPr>
              <a:t>de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65" dirty="0">
                <a:latin typeface="Arial MT"/>
                <a:cs typeface="Arial MT"/>
              </a:rPr>
              <a:t>costos.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</TotalTime>
  <Words>4056</Words>
  <Application>Microsoft Office PowerPoint</Application>
  <PresentationFormat>Panorámica</PresentationFormat>
  <Paragraphs>364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41</vt:i4>
      </vt:variant>
    </vt:vector>
  </HeadingPairs>
  <TitlesOfParts>
    <vt:vector size="52" baseType="lpstr">
      <vt:lpstr>Arial</vt:lpstr>
      <vt:lpstr>Arial MT</vt:lpstr>
      <vt:lpstr>Gill Sans MT</vt:lpstr>
      <vt:lpstr>Impact</vt:lpstr>
      <vt:lpstr>Times New Roman</vt:lpstr>
      <vt:lpstr>Trebuchet MS</vt:lpstr>
      <vt:lpstr>Verdana</vt:lpstr>
      <vt:lpstr>Wingdings 3</vt:lpstr>
      <vt:lpstr>Faceta</vt:lpstr>
      <vt:lpstr>1_Faceta</vt:lpstr>
      <vt:lpstr>Galería</vt:lpstr>
      <vt:lpstr>PROYECTOS DE INVERSIÓN </vt:lpstr>
      <vt:lpstr>Presentación de PowerPoint</vt:lpstr>
      <vt:lpstr>2.1. COSTOS DIFERENCIALES</vt:lpstr>
      <vt:lpstr>2.1. COSTOS DIFERENCIALES</vt:lpstr>
      <vt:lpstr>2.1. COSTOS DIFERENCIALES</vt:lpstr>
      <vt:lpstr>2.2. COSTOS FUTUROS Y SEPULTADOS</vt:lpstr>
      <vt:lpstr>2.2. COSTOS FUTUROS Y SEPULTADOS</vt:lpstr>
      <vt:lpstr>2.2. COSTOS FUTUROS Y SEPULTADOS</vt:lpstr>
      <vt:lpstr>2.3. COSTOS DE PRODUCCIÓN</vt:lpstr>
      <vt:lpstr>2.3. COSTOS DE PRODUCCIÓN</vt:lpstr>
      <vt:lpstr>2.3. COSTOS DE PRODUCCIÓN</vt:lpstr>
      <vt:lpstr>2.3. COSTOS DE PRODUCCIÓN</vt:lpstr>
      <vt:lpstr>2.3. COSTOS DE PRODUCCIÓN</vt:lpstr>
      <vt:lpstr>Presentación de PowerPoint</vt:lpstr>
      <vt:lpstr>MARGEN DE SEGURIDAD</vt:lpstr>
      <vt:lpstr>LOS ECONOMISTAS Y EL MODELO DE  MAXIMIZACIÓN DE UTILIDADES</vt:lpstr>
      <vt:lpstr>ANÁLISIS DE MULTIPRODUCTOS</vt:lpstr>
      <vt:lpstr>ANÁLISIS DE MULTIPRODUCTOS</vt:lpstr>
      <vt:lpstr>APALANCAMIENTO OPERATIVO</vt:lpstr>
      <vt:lpstr>2.4. ANÁLISIS COSTO-VOLUMEN-UTILIDAD</vt:lpstr>
      <vt:lpstr>2.5 TÉCNICAS DE ESTIMACIÓN DE COSTOS</vt:lpstr>
      <vt:lpstr>TÉCNICAS DE ESTIMACIÓN DE COSTOS</vt:lpstr>
      <vt:lpstr>TÉCNICAS DE ESTIMACIÓN DE COSTOS</vt:lpstr>
      <vt:lpstr>TÉCNICAS DE ESTIMACIÓN DE COSTOS</vt:lpstr>
      <vt:lpstr>Presentación de PowerPoint</vt:lpstr>
      <vt:lpstr>Presentación de PowerPoint</vt:lpstr>
      <vt:lpstr>2.7. BALANCE DE PERSONAL</vt:lpstr>
      <vt:lpstr>2.7. BALANCE DE PERSONAL</vt:lpstr>
      <vt:lpstr>2.8. ANTECEDENTES ECONÓMICOS DEL  ESTUDIO TÉCNICO</vt:lpstr>
      <vt:lpstr>Según el flujo de producción</vt:lpstr>
      <vt:lpstr>Efectos Económicos</vt:lpstr>
      <vt:lpstr>Economías de escala</vt:lpstr>
      <vt:lpstr>2.9. LA DETERMINACIÓN DEL TAMAÑO</vt:lpstr>
      <vt:lpstr>CARACTERISTICAS DEL TAMAÑO</vt:lpstr>
      <vt:lpstr>CAPACIDAD INSTALADA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Luis Andrade Rodrìguez</dc:creator>
  <cp:lastModifiedBy>Briannie Herlinda Jimenez Vizueta</cp:lastModifiedBy>
  <cp:revision>6</cp:revision>
  <dcterms:created xsi:type="dcterms:W3CDTF">2023-06-21T18:41:17Z</dcterms:created>
  <dcterms:modified xsi:type="dcterms:W3CDTF">2023-06-21T19:14:13Z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2020-09-04T00:00:00Z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2023-06-21T00:00:00Z</vt:filetime>
  </property>
</Properties>
</file>